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8" r:id="rId2"/>
  </p:sldMasterIdLst>
  <p:notesMasterIdLst>
    <p:notesMasterId r:id="rId86"/>
  </p:notesMasterIdLst>
  <p:handoutMasterIdLst>
    <p:handoutMasterId r:id="rId87"/>
  </p:handoutMasterIdLst>
  <p:sldIdLst>
    <p:sldId id="256" r:id="rId3"/>
    <p:sldId id="342" r:id="rId4"/>
    <p:sldId id="352" r:id="rId5"/>
    <p:sldId id="353" r:id="rId6"/>
    <p:sldId id="366" r:id="rId7"/>
    <p:sldId id="412" r:id="rId8"/>
    <p:sldId id="413" r:id="rId9"/>
    <p:sldId id="414" r:id="rId10"/>
    <p:sldId id="415" r:id="rId11"/>
    <p:sldId id="416" r:id="rId12"/>
    <p:sldId id="417" r:id="rId13"/>
    <p:sldId id="444" r:id="rId14"/>
    <p:sldId id="445" r:id="rId15"/>
    <p:sldId id="365" r:id="rId16"/>
    <p:sldId id="367" r:id="rId17"/>
    <p:sldId id="368" r:id="rId18"/>
    <p:sldId id="369" r:id="rId19"/>
    <p:sldId id="370" r:id="rId20"/>
    <p:sldId id="371" r:id="rId21"/>
    <p:sldId id="372" r:id="rId22"/>
    <p:sldId id="373" r:id="rId23"/>
    <p:sldId id="374" r:id="rId24"/>
    <p:sldId id="375" r:id="rId25"/>
    <p:sldId id="378" r:id="rId26"/>
    <p:sldId id="351" r:id="rId27"/>
    <p:sldId id="376" r:id="rId28"/>
    <p:sldId id="377" r:id="rId29"/>
    <p:sldId id="379" r:id="rId30"/>
    <p:sldId id="380" r:id="rId31"/>
    <p:sldId id="381" r:id="rId32"/>
    <p:sldId id="382" r:id="rId33"/>
    <p:sldId id="383" r:id="rId34"/>
    <p:sldId id="386" r:id="rId35"/>
    <p:sldId id="387" r:id="rId36"/>
    <p:sldId id="388" r:id="rId37"/>
    <p:sldId id="389" r:id="rId38"/>
    <p:sldId id="390" r:id="rId39"/>
    <p:sldId id="355" r:id="rId40"/>
    <p:sldId id="356" r:id="rId41"/>
    <p:sldId id="357" r:id="rId42"/>
    <p:sldId id="358" r:id="rId43"/>
    <p:sldId id="359" r:id="rId44"/>
    <p:sldId id="360" r:id="rId45"/>
    <p:sldId id="418" r:id="rId46"/>
    <p:sldId id="391" r:id="rId47"/>
    <p:sldId id="392" r:id="rId48"/>
    <p:sldId id="258" r:id="rId49"/>
    <p:sldId id="259" r:id="rId50"/>
    <p:sldId id="272" r:id="rId51"/>
    <p:sldId id="397" r:id="rId52"/>
    <p:sldId id="398" r:id="rId53"/>
    <p:sldId id="399" r:id="rId54"/>
    <p:sldId id="401" r:id="rId55"/>
    <p:sldId id="402" r:id="rId56"/>
    <p:sldId id="428" r:id="rId57"/>
    <p:sldId id="423" r:id="rId58"/>
    <p:sldId id="404" r:id="rId59"/>
    <p:sldId id="424" r:id="rId60"/>
    <p:sldId id="406" r:id="rId61"/>
    <p:sldId id="425" r:id="rId62"/>
    <p:sldId id="408" r:id="rId63"/>
    <p:sldId id="426" r:id="rId64"/>
    <p:sldId id="409" r:id="rId65"/>
    <p:sldId id="411" r:id="rId66"/>
    <p:sldId id="332" r:id="rId67"/>
    <p:sldId id="273" r:id="rId68"/>
    <p:sldId id="429" r:id="rId69"/>
    <p:sldId id="430" r:id="rId70"/>
    <p:sldId id="431" r:id="rId71"/>
    <p:sldId id="432" r:id="rId72"/>
    <p:sldId id="433" r:id="rId73"/>
    <p:sldId id="434" r:id="rId74"/>
    <p:sldId id="435" r:id="rId75"/>
    <p:sldId id="436" r:id="rId76"/>
    <p:sldId id="437" r:id="rId77"/>
    <p:sldId id="438" r:id="rId78"/>
    <p:sldId id="439" r:id="rId79"/>
    <p:sldId id="440" r:id="rId80"/>
    <p:sldId id="441" r:id="rId81"/>
    <p:sldId id="442" r:id="rId82"/>
    <p:sldId id="443" r:id="rId83"/>
    <p:sldId id="396" r:id="rId84"/>
    <p:sldId id="338" r:id="rId85"/>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FCC"/>
    <a:srgbClr val="BDE7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44" autoAdjust="0"/>
    <p:restoredTop sz="89320" autoAdjust="0"/>
  </p:normalViewPr>
  <p:slideViewPr>
    <p:cSldViewPr>
      <p:cViewPr varScale="1">
        <p:scale>
          <a:sx n="51" d="100"/>
          <a:sy n="51" d="100"/>
        </p:scale>
        <p:origin x="-1210"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D33AA3EE-EDEF-4C0F-86D4-0F59DDC2417B}" type="datetimeFigureOut">
              <a:rPr lang="en-US" smtClean="0"/>
              <a:t>3/26/2014</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27113C51-D530-40C1-8825-D581D3A446DC}" type="slidenum">
              <a:rPr lang="en-US" smtClean="0"/>
              <a:t>‹#›</a:t>
            </a:fld>
            <a:endParaRPr lang="en-US"/>
          </a:p>
        </p:txBody>
      </p:sp>
    </p:spTree>
    <p:extLst>
      <p:ext uri="{BB962C8B-B14F-4D97-AF65-F5344CB8AC3E}">
        <p14:creationId xmlns:p14="http://schemas.microsoft.com/office/powerpoint/2010/main" val="4648089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rtlCol="0"/>
          <a:lstStyle>
            <a:lvl1pPr algn="r">
              <a:defRPr sz="1200"/>
            </a:lvl1pPr>
          </a:lstStyle>
          <a:p>
            <a:fld id="{3842907C-D0AA-4C58-9F94-58B40AD65B29}" type="datetimeFigureOut">
              <a:rPr lang="en-US" smtClean="0"/>
              <a:pPr/>
              <a:t>3/26/2014</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rtlCol="0">
            <a:normAutofit/>
          </a:bodyPr>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rtlCol="0" anchor="b"/>
          <a:lstStyle>
            <a:lvl1pPr algn="r">
              <a:defRPr sz="1200"/>
            </a:lvl1pPr>
          </a:lstStyle>
          <a:p>
            <a:fld id="{1D76769E-C829-4283-B80E-CB90D995C291}" type="slidenum">
              <a:rPr lang="en-US" smtClean="0"/>
              <a:pPr/>
              <a:t>‹#›</a:t>
            </a:fld>
            <a:endParaRPr lang="en-US"/>
          </a:p>
        </p:txBody>
      </p:sp>
    </p:spTree>
    <p:extLst>
      <p:ext uri="{BB962C8B-B14F-4D97-AF65-F5344CB8AC3E}">
        <p14:creationId xmlns:p14="http://schemas.microsoft.com/office/powerpoint/2010/main" val="875623310"/>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76769E-C829-4283-B80E-CB90D995C291}"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p:txBody>
          <a:bodyPr/>
          <a:lstStyle/>
          <a:p>
            <a:pPr defTabSz="912838">
              <a:defRPr/>
            </a:pPr>
            <a:fld id="{0BA7D613-9AAD-4F40-8384-D4409041B001}" type="slidenum">
              <a:rPr lang="en-US" smtClean="0"/>
              <a:pPr defTabSz="912838">
                <a:defRPr/>
              </a:pPr>
              <a:t>14</a:t>
            </a:fld>
            <a:endParaRPr lang="en-US" dirty="0" smtClean="0"/>
          </a:p>
        </p:txBody>
      </p:sp>
      <p:sp>
        <p:nvSpPr>
          <p:cNvPr id="115715" name="Rectangle 2"/>
          <p:cNvSpPr>
            <a:spLocks noGrp="1" noRot="1" noChangeAspect="1" noChangeArrowheads="1" noTextEdit="1"/>
          </p:cNvSpPr>
          <p:nvPr>
            <p:ph type="sldImg"/>
          </p:nvPr>
        </p:nvSpPr>
        <p:spPr>
          <a:solidFill>
            <a:srgbClr val="FFFFFF"/>
          </a:solidFill>
          <a:ln/>
        </p:spPr>
      </p:sp>
      <p:sp>
        <p:nvSpPr>
          <p:cNvPr id="1157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Round stem, short ligule, rough leaf margins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p:txBody>
          <a:bodyPr/>
          <a:lstStyle/>
          <a:p>
            <a:pPr defTabSz="912838">
              <a:defRPr/>
            </a:pPr>
            <a:fld id="{02494920-F7CE-4C3A-932F-0FC5878C8569}" type="slidenum">
              <a:rPr lang="en-US" smtClean="0"/>
              <a:pPr defTabSz="912838">
                <a:defRPr/>
              </a:pPr>
              <a:t>16</a:t>
            </a:fld>
            <a:endParaRPr lang="en-US" dirty="0"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p:txBody>
          <a:bodyPr/>
          <a:lstStyle/>
          <a:p>
            <a:pPr defTabSz="912838">
              <a:defRPr/>
            </a:pPr>
            <a:fld id="{2F3BF64F-69BE-4500-8F67-FDA32C6787E3}" type="slidenum">
              <a:rPr lang="en-US" smtClean="0"/>
              <a:pPr defTabSz="912838">
                <a:defRPr/>
              </a:pPr>
              <a:t>18</a:t>
            </a:fld>
            <a:endParaRPr lang="en-US" dirty="0" smtClean="0"/>
          </a:p>
        </p:txBody>
      </p:sp>
      <p:sp>
        <p:nvSpPr>
          <p:cNvPr id="118787" name="Rectangle 2"/>
          <p:cNvSpPr>
            <a:spLocks noGrp="1" noRot="1" noChangeAspect="1" noChangeArrowheads="1" noTextEdit="1"/>
          </p:cNvSpPr>
          <p:nvPr>
            <p:ph type="sldImg"/>
          </p:nvPr>
        </p:nvSpPr>
        <p:spPr>
          <a:solidFill>
            <a:srgbClr val="FFFFFF"/>
          </a:solidFill>
          <a:ln/>
        </p:spPr>
      </p:sp>
      <p:sp>
        <p:nvSpPr>
          <p:cNvPr id="1187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pitchFamily="34" charset="0"/>
              </a:rPr>
              <a:t>Flat stem with white base, </a:t>
            </a:r>
            <a:r>
              <a:rPr lang="en-US" dirty="0" err="1" smtClean="0">
                <a:latin typeface="Arial" pitchFamily="34" charset="0"/>
              </a:rPr>
              <a:t>ligule</a:t>
            </a:r>
            <a:r>
              <a:rPr lang="en-US" dirty="0" smtClean="0">
                <a:latin typeface="Arial" pitchFamily="34" charset="0"/>
              </a:rPr>
              <a:t> membranous and pointed, leaves blue green in color</a:t>
            </a:r>
          </a:p>
          <a:p>
            <a:pPr eaLnBrk="1" hangingPunct="1"/>
            <a:r>
              <a:rPr lang="en-US" dirty="0" smtClean="0">
                <a:latin typeface="Arial" pitchFamily="34" charset="0"/>
              </a:rPr>
              <a:t>Low fall forage production. </a:t>
            </a:r>
          </a:p>
          <a:p>
            <a:pPr eaLnBrk="1" hangingPunct="1"/>
            <a:r>
              <a:rPr lang="en-US" dirty="0" smtClean="0">
                <a:latin typeface="Arial" pitchFamily="34" charset="0"/>
              </a:rPr>
              <a:t>Susceptible</a:t>
            </a:r>
            <a:r>
              <a:rPr lang="en-US" baseline="0" dirty="0" smtClean="0">
                <a:latin typeface="Arial" pitchFamily="34" charset="0"/>
              </a:rPr>
              <a:t> to overgrazing and disease. </a:t>
            </a:r>
            <a:endParaRPr lang="en-US" dirty="0"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p>
            <a:pPr defTabSz="912838">
              <a:defRPr/>
            </a:pPr>
            <a:fld id="{4EDC29A7-8C15-4DE6-A14F-7D541E9614BF}" type="slidenum">
              <a:rPr lang="en-US" smtClean="0"/>
              <a:pPr defTabSz="912838">
                <a:defRPr/>
              </a:pPr>
              <a:t>21</a:t>
            </a:fld>
            <a:endParaRPr lang="en-US" dirty="0" smtClean="0"/>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Stems are round to flat, very short membrane ligule, spreads by short rhizomes which can invade overgrazed pastures.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r>
              <a:rPr lang="en-US" smtClean="0">
                <a:latin typeface="Arial" pitchFamily="34" charset="0"/>
              </a:rPr>
              <a:t>Shiney leaves, round stem, leaves emerge folded in a v-shape, membrane is short and toothed at top, inflorescence is spike placed with edge against stem</a:t>
            </a:r>
          </a:p>
          <a:p>
            <a:endParaRPr lang="en-US"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3280B760-B919-46AE-9107-BD4FA967B2D4}" type="slidenum">
              <a:rPr lang="en-US" smtClean="0"/>
              <a:pPr>
                <a:defRPr/>
              </a:pPr>
              <a:t>22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p:txBody>
          <a:bodyPr/>
          <a:lstStyle/>
          <a:p>
            <a:pPr defTabSz="912838">
              <a:defRPr/>
            </a:pPr>
            <a:fld id="{D3631941-EDFB-4898-A704-656BEA5DCAEB}" type="slidenum">
              <a:rPr lang="en-US" smtClean="0"/>
              <a:pPr defTabSz="912838">
                <a:defRPr/>
              </a:pPr>
              <a:t>24</a:t>
            </a:fld>
            <a:endParaRPr lang="en-US" dirty="0" smtClean="0"/>
          </a:p>
        </p:txBody>
      </p:sp>
      <p:sp>
        <p:nvSpPr>
          <p:cNvPr id="121859" name="Rectangle 2"/>
          <p:cNvSpPr>
            <a:spLocks noGrp="1" noRot="1" noChangeAspect="1" noChangeArrowheads="1" noTextEdit="1"/>
          </p:cNvSpPr>
          <p:nvPr>
            <p:ph type="sldImg"/>
          </p:nvPr>
        </p:nvSpPr>
        <p:spPr>
          <a:xfrm>
            <a:off x="1144589" y="697230"/>
            <a:ext cx="4567237" cy="3484537"/>
          </a:xfrm>
          <a:ln/>
        </p:spPr>
      </p:sp>
      <p:sp>
        <p:nvSpPr>
          <p:cNvPr id="12186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p:txBody>
          <a:bodyPr/>
          <a:lstStyle/>
          <a:p>
            <a:pPr defTabSz="912838">
              <a:defRPr/>
            </a:pPr>
            <a:fld id="{86045A2B-0CAB-42C0-B5CA-FCFC928EE961}" type="slidenum">
              <a:rPr lang="en-US" smtClean="0"/>
              <a:pPr defTabSz="912838">
                <a:defRPr/>
              </a:pPr>
              <a:t>33</a:t>
            </a:fld>
            <a:endParaRPr lang="en-US" dirty="0" smtClean="0"/>
          </a:p>
        </p:txBody>
      </p:sp>
      <p:sp>
        <p:nvSpPr>
          <p:cNvPr id="123907" name="Rectangle 2"/>
          <p:cNvSpPr>
            <a:spLocks noGrp="1" noRot="1" noChangeAspect="1" noChangeArrowheads="1" noTextEdit="1"/>
          </p:cNvSpPr>
          <p:nvPr>
            <p:ph type="sldImg"/>
          </p:nvPr>
        </p:nvSpPr>
        <p:spPr>
          <a:xfrm>
            <a:off x="1144589" y="697230"/>
            <a:ext cx="4567237" cy="3484537"/>
          </a:xfrm>
          <a:ln/>
        </p:spPr>
      </p:sp>
      <p:sp>
        <p:nvSpPr>
          <p:cNvPr id="123908"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en-US" smtClean="0">
                <a:latin typeface="Arial" pitchFamily="34" charset="0"/>
              </a:rPr>
              <a:t>Spreads by both stolons and rhizomes, hairs found on top and bottom of leaf blade, ligule is a fringe of hairs. </a:t>
            </a:r>
          </a:p>
        </p:txBody>
      </p:sp>
      <p:sp>
        <p:nvSpPr>
          <p:cNvPr id="4" name="Slide Number Placeholder 3"/>
          <p:cNvSpPr>
            <a:spLocks noGrp="1"/>
          </p:cNvSpPr>
          <p:nvPr>
            <p:ph type="sldNum" sz="quarter" idx="5"/>
          </p:nvPr>
        </p:nvSpPr>
        <p:spPr/>
        <p:txBody>
          <a:bodyPr/>
          <a:lstStyle/>
          <a:p>
            <a:pPr>
              <a:defRPr/>
            </a:pPr>
            <a:fld id="{4FBECD39-1125-4E3E-A01B-3F92A5698F8B}" type="slidenum">
              <a:rPr lang="en-US" smtClean="0"/>
              <a:pPr>
                <a:defRPr/>
              </a:pPr>
              <a:t>34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smtClean="0">
                <a:latin typeface="Arial" pitchFamily="34" charset="0"/>
              </a:rPr>
              <a:t>Animal ADG for caucasian bluestem was lower when compared to switchgrass.  But animals were able to graze 40 days longer (MU Southwest Research center).</a:t>
            </a:r>
          </a:p>
        </p:txBody>
      </p:sp>
      <p:sp>
        <p:nvSpPr>
          <p:cNvPr id="4" name="Slide Number Placeholder 3"/>
          <p:cNvSpPr>
            <a:spLocks noGrp="1"/>
          </p:cNvSpPr>
          <p:nvPr>
            <p:ph type="sldNum" sz="quarter" idx="5"/>
          </p:nvPr>
        </p:nvSpPr>
        <p:spPr/>
        <p:txBody>
          <a:bodyPr/>
          <a:lstStyle/>
          <a:p>
            <a:pPr>
              <a:defRPr/>
            </a:pPr>
            <a:fld id="{6EED8C5F-F36D-4316-86B2-0176D7DADD84}" type="slidenum">
              <a:rPr lang="en-US" smtClean="0"/>
              <a:pPr>
                <a:defRPr/>
              </a:pPr>
              <a:t>35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r>
              <a:rPr lang="en-US" smtClean="0">
                <a:latin typeface="Arial" pitchFamily="34" charset="0"/>
              </a:rPr>
              <a:t>NO hairs of leaf</a:t>
            </a:r>
          </a:p>
        </p:txBody>
      </p:sp>
      <p:sp>
        <p:nvSpPr>
          <p:cNvPr id="4" name="Slide Number Placeholder 3"/>
          <p:cNvSpPr>
            <a:spLocks noGrp="1"/>
          </p:cNvSpPr>
          <p:nvPr>
            <p:ph type="sldNum" sz="quarter" idx="5"/>
          </p:nvPr>
        </p:nvSpPr>
        <p:spPr/>
        <p:txBody>
          <a:bodyPr/>
          <a:lstStyle/>
          <a:p>
            <a:pPr>
              <a:defRPr/>
            </a:pPr>
            <a:fld id="{CDD1418C-B395-454B-BF70-B2BB400E8180}" type="slidenum">
              <a:rPr lang="en-US" smtClean="0"/>
              <a:pPr>
                <a:defRPr/>
              </a:pPr>
              <a:t>38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p>
            <a:pPr defTabSz="912838">
              <a:defRPr/>
            </a:pPr>
            <a:fld id="{9FA329C4-8EF1-4523-AC9D-44FBACD313BF}" type="slidenum">
              <a:rPr lang="en-US" smtClean="0"/>
              <a:pPr defTabSz="912838">
                <a:defRPr/>
              </a:pPr>
              <a:t>4</a:t>
            </a:fld>
            <a:endParaRPr lang="en-US" dirty="0" smtClean="0"/>
          </a:p>
        </p:txBody>
      </p:sp>
      <p:sp>
        <p:nvSpPr>
          <p:cNvPr id="114691" name="Rectangle 2"/>
          <p:cNvSpPr>
            <a:spLocks noGrp="1" noRot="1" noChangeAspect="1" noChangeArrowheads="1" noTextEdit="1"/>
          </p:cNvSpPr>
          <p:nvPr>
            <p:ph type="sldImg"/>
          </p:nvPr>
        </p:nvSpPr>
        <p:spPr>
          <a:xfrm>
            <a:off x="1144589" y="697230"/>
            <a:ext cx="4567237" cy="3484537"/>
          </a:xfrm>
          <a:ln/>
        </p:spPr>
      </p:sp>
      <p:sp>
        <p:nvSpPr>
          <p:cNvPr id="11469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pPr eaLnBrk="1" hangingPunct="1">
              <a:spcBef>
                <a:spcPct val="0"/>
              </a:spcBef>
            </a:pPr>
            <a:r>
              <a:rPr lang="en-US" smtClean="0">
                <a:latin typeface="Arial" pitchFamily="34" charset="0"/>
              </a:rPr>
              <a:t>Native warm-season grasses can also fill the summer gap.  Research at the University of Missouri Southwest Center showed that steers grazing eastern gamagrass gained as much as steers grazing alfalfa;  however, they did not graze as long. The reason is seen in this slide;  eastern gamagrass (as well as switchgrass) does not produce the high yield of alfalfa during late summer and early fall.</a:t>
            </a:r>
          </a:p>
          <a:p>
            <a:endParaRPr lang="en-US"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7ED76E18-1AF2-49CE-BADC-CFB5664ED174}" type="slidenum">
              <a:rPr lang="en-US" smtClean="0"/>
              <a:pPr>
                <a:defRPr/>
              </a:pPr>
              <a:t>39</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r>
              <a:rPr lang="en-US" smtClean="0">
                <a:latin typeface="Arial" pitchFamily="34" charset="0"/>
              </a:rPr>
              <a:t>Round base white to purplish tinged below, fringe of hairs with a dense mat of hairs extending onto the upper leaf surface, sod forming</a:t>
            </a:r>
          </a:p>
        </p:txBody>
      </p:sp>
      <p:sp>
        <p:nvSpPr>
          <p:cNvPr id="4" name="Slide Number Placeholder 3"/>
          <p:cNvSpPr>
            <a:spLocks noGrp="1"/>
          </p:cNvSpPr>
          <p:nvPr>
            <p:ph type="sldNum" sz="quarter" idx="5"/>
          </p:nvPr>
        </p:nvSpPr>
        <p:spPr/>
        <p:txBody>
          <a:bodyPr/>
          <a:lstStyle/>
          <a:p>
            <a:pPr>
              <a:defRPr/>
            </a:pPr>
            <a:fld id="{DDD68932-31B6-4248-B923-2829A1471C69}" type="slidenum">
              <a:rPr lang="en-US" smtClean="0"/>
              <a:pPr>
                <a:defRPr/>
              </a:pPr>
              <a:t>40</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r>
              <a:rPr lang="en-US" smtClean="0">
                <a:latin typeface="Arial" pitchFamily="34" charset="0"/>
              </a:rPr>
              <a:t>Round purple base, usually hairy, long hairs on upper leaf surface needs moderately well drained soil, medium to low fertility</a:t>
            </a:r>
          </a:p>
        </p:txBody>
      </p:sp>
      <p:sp>
        <p:nvSpPr>
          <p:cNvPr id="4" name="Slide Number Placeholder 3"/>
          <p:cNvSpPr>
            <a:spLocks noGrp="1"/>
          </p:cNvSpPr>
          <p:nvPr>
            <p:ph type="sldNum" sz="quarter" idx="5"/>
          </p:nvPr>
        </p:nvSpPr>
        <p:spPr/>
        <p:txBody>
          <a:bodyPr/>
          <a:lstStyle/>
          <a:p>
            <a:pPr>
              <a:defRPr/>
            </a:pPr>
            <a:fld id="{8FDDC356-1EC7-4E1D-B17B-6CDDEB9ACBE2}" type="slidenum">
              <a:rPr lang="en-US" smtClean="0"/>
              <a:pPr>
                <a:defRPr/>
              </a:pPr>
              <a:t>41</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r>
              <a:rPr lang="en-US" smtClean="0">
                <a:latin typeface="Arial" pitchFamily="34" charset="0"/>
              </a:rPr>
              <a:t>Round base may be hairy. Prominent membranous ligule</a:t>
            </a:r>
          </a:p>
        </p:txBody>
      </p:sp>
      <p:sp>
        <p:nvSpPr>
          <p:cNvPr id="4" name="Slide Number Placeholder 3"/>
          <p:cNvSpPr>
            <a:spLocks noGrp="1"/>
          </p:cNvSpPr>
          <p:nvPr>
            <p:ph type="sldNum" sz="quarter" idx="5"/>
          </p:nvPr>
        </p:nvSpPr>
        <p:spPr/>
        <p:txBody>
          <a:bodyPr/>
          <a:lstStyle/>
          <a:p>
            <a:pPr>
              <a:defRPr/>
            </a:pPr>
            <a:fld id="{14AFAE98-75EA-4E7B-9243-D3E32104AF48}" type="slidenum">
              <a:rPr lang="en-US" smtClean="0"/>
              <a:pPr>
                <a:defRPr/>
              </a:pPr>
              <a:t>42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Legumes are higher quality than grasses</a:t>
            </a:r>
          </a:p>
          <a:p>
            <a:r>
              <a:rPr lang="en-US" dirty="0" smtClean="0"/>
              <a:t>Cool-season grasses are higher quality than warm-season grasses</a:t>
            </a:r>
          </a:p>
          <a:p>
            <a:endParaRPr lang="en-US" dirty="0" smtClean="0"/>
          </a:p>
          <a:p>
            <a:r>
              <a:rPr lang="en-US" dirty="0" smtClean="0"/>
              <a:t>Within each class there is a wide range in quality</a:t>
            </a:r>
          </a:p>
          <a:p>
            <a:endParaRPr lang="en-US" dirty="0"/>
          </a:p>
        </p:txBody>
      </p:sp>
      <p:sp>
        <p:nvSpPr>
          <p:cNvPr id="4" name="Slide Number Placeholder 3"/>
          <p:cNvSpPr>
            <a:spLocks noGrp="1"/>
          </p:cNvSpPr>
          <p:nvPr>
            <p:ph type="sldNum" sz="quarter" idx="10"/>
          </p:nvPr>
        </p:nvSpPr>
        <p:spPr/>
        <p:txBody>
          <a:bodyPr/>
          <a:lstStyle/>
          <a:p>
            <a:fld id="{1D76769E-C829-4283-B80E-CB90D995C291}" type="slidenum">
              <a:rPr lang="en-US" smtClean="0"/>
              <a:pPr/>
              <a:t>48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BAB201E3-9869-408E-A139-ADC65611A049}" type="slidenum">
              <a:rPr lang="en-US" sz="1200" smtClean="0"/>
              <a:pPr/>
              <a:t>64</a:t>
            </a:fld>
            <a:endParaRPr lang="en-US" sz="1200" smtClean="0"/>
          </a:p>
        </p:txBody>
      </p:sp>
      <p:sp>
        <p:nvSpPr>
          <p:cNvPr id="104451" name="Rectangle 2"/>
          <p:cNvSpPr>
            <a:spLocks noGrp="1" noRot="1" noChangeAspect="1" noChangeArrowheads="1" noTextEdit="1"/>
          </p:cNvSpPr>
          <p:nvPr>
            <p:ph type="sldImg"/>
          </p:nvPr>
        </p:nvSpPr>
        <p:spPr>
          <a:xfrm>
            <a:off x="1153697" y="699506"/>
            <a:ext cx="4552171" cy="3483156"/>
          </a:xfrm>
          <a:ln/>
        </p:spPr>
      </p:sp>
      <p:sp>
        <p:nvSpPr>
          <p:cNvPr id="104452" name="Rectangle 3"/>
          <p:cNvSpPr>
            <a:spLocks noGrp="1" noChangeArrowheads="1"/>
          </p:cNvSpPr>
          <p:nvPr>
            <p:ph type="body" idx="1"/>
          </p:nvPr>
        </p:nvSpPr>
        <p:spPr>
          <a:xfrm>
            <a:off x="914191" y="4415831"/>
            <a:ext cx="5029618" cy="41810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This Georgia research is one example showing how early season nitrogen increases fescue yield (green segments).  Note that spring fertilizer had no effect on yield in summer and fall.  Also note that even when nitrogen was applied in fall the greatest yield was in spring.</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grasses and legumes</a:t>
            </a:r>
            <a:r>
              <a:rPr lang="en-US" baseline="0" dirty="0" smtClean="0"/>
              <a:t> advance from the vegetative to the reproductive (seed) phase, they become higher in fiber and lower in protein, digestibility and palatability.  Forage quality deteriorates </a:t>
            </a:r>
            <a:r>
              <a:rPr lang="en-US" baseline="0" dirty="0" err="1" smtClean="0"/>
              <a:t>rapildly</a:t>
            </a:r>
            <a:r>
              <a:rPr lang="en-US" baseline="0" dirty="0" smtClean="0"/>
              <a:t> as the forages matures even though </a:t>
            </a:r>
            <a:r>
              <a:rPr lang="en-US" baseline="0" dirty="0" err="1" smtClean="0"/>
              <a:t>yeild</a:t>
            </a:r>
            <a:r>
              <a:rPr lang="en-US" baseline="0" dirty="0" smtClean="0"/>
              <a:t> continues to increase.  </a:t>
            </a:r>
            <a:endParaRPr lang="en-US" dirty="0" smtClean="0"/>
          </a:p>
          <a:p>
            <a:endParaRPr lang="en-US" dirty="0"/>
          </a:p>
        </p:txBody>
      </p:sp>
      <p:sp>
        <p:nvSpPr>
          <p:cNvPr id="4" name="Slide Number Placeholder 3"/>
          <p:cNvSpPr>
            <a:spLocks noGrp="1"/>
          </p:cNvSpPr>
          <p:nvPr>
            <p:ph type="sldNum" sz="quarter" idx="10"/>
          </p:nvPr>
        </p:nvSpPr>
        <p:spPr/>
        <p:txBody>
          <a:bodyPr/>
          <a:lstStyle/>
          <a:p>
            <a:fld id="{1D76769E-C829-4283-B80E-CB90D995C291}" type="slidenum">
              <a:rPr lang="en-US" smtClean="0"/>
              <a:pPr/>
              <a:t>70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p>
            <a:pPr>
              <a:defRPr/>
            </a:pPr>
            <a:fld id="{4E39C60F-E3E1-436F-9A2F-8F13506945AD}" type="slidenum">
              <a:rPr lang="en-US" smtClean="0"/>
              <a:pPr>
                <a:defRPr/>
              </a:pPr>
              <a:t>71</a:t>
            </a:fld>
            <a:endParaRPr 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grasses and legumes</a:t>
            </a:r>
            <a:r>
              <a:rPr lang="en-US" baseline="0" dirty="0" smtClean="0"/>
              <a:t> advance from the vegetative to the reproductive (seed) phase, they become higher in fiber and lower in protein, digestibility and palatability.  Forage quality deteriorates </a:t>
            </a:r>
            <a:r>
              <a:rPr lang="en-US" baseline="0" dirty="0" err="1" smtClean="0"/>
              <a:t>rapildly</a:t>
            </a:r>
            <a:r>
              <a:rPr lang="en-US" baseline="0" dirty="0" smtClean="0"/>
              <a:t> as the forages matures even though </a:t>
            </a:r>
            <a:r>
              <a:rPr lang="en-US" baseline="0" dirty="0" err="1" smtClean="0"/>
              <a:t>yeild</a:t>
            </a:r>
            <a:r>
              <a:rPr lang="en-US" baseline="0" dirty="0" smtClean="0"/>
              <a:t> continues to increase.  </a:t>
            </a:r>
            <a:endParaRPr lang="en-US" dirty="0" smtClean="0"/>
          </a:p>
          <a:p>
            <a:pPr eaLnBrk="1" hangingPunct="1"/>
            <a:endParaRPr lang="en-US" dirty="0"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p>
            <a:pPr defTabSz="912838">
              <a:defRPr/>
            </a:pPr>
            <a:fld id="{A5511734-A70E-45AD-93FA-C704D3DFCFAA}" type="slidenum">
              <a:rPr lang="en-US" smtClean="0"/>
              <a:pPr defTabSz="912838">
                <a:defRPr/>
              </a:pPr>
              <a:t>5</a:t>
            </a:fld>
            <a:endParaRPr lang="en-US" dirty="0"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13557476-E700-4821-9B88-6F8DDD86DDFE}" type="slidenum">
              <a:rPr lang="en-US" sz="1200" smtClean="0"/>
              <a:pPr/>
              <a:t>7</a:t>
            </a:fld>
            <a:endParaRPr lang="en-US" sz="1200"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0188" indent="-230188" eaLnBrk="1" hangingPunct="1"/>
            <a:r>
              <a:rPr lang="en-US" smtClean="0"/>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2EB0BCF9-30FA-4099-B4CF-619AD431A687}" type="slidenum">
              <a:rPr lang="en-US" sz="1200" smtClean="0"/>
              <a:pPr/>
              <a:t>8</a:t>
            </a:fld>
            <a:endParaRPr lang="en-US" sz="1200"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 VERY common question.  How do you answer this?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C0D9F0D9-B362-402B-8692-015968383296}" type="slidenum">
              <a:rPr lang="en-US" sz="1200" smtClean="0"/>
              <a:pPr/>
              <a:t>9</a:t>
            </a:fld>
            <a:endParaRPr lang="en-US" sz="1200"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 VERY common question.  How do you answer this?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104A9A26-0B85-460F-9238-FF234169525D}" type="slidenum">
              <a:rPr lang="en-US" sz="1200" smtClean="0"/>
              <a:pPr/>
              <a:t>10</a:t>
            </a:fld>
            <a:endParaRPr lang="en-US" sz="1200"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 VERY common question.  How do you answer this?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p:txBody>
          <a:bodyPr/>
          <a:lstStyle/>
          <a:p>
            <a:pPr defTabSz="912838">
              <a:defRPr/>
            </a:pPr>
            <a:fld id="{02494920-F7CE-4C3A-932F-0FC5878C8569}" type="slidenum">
              <a:rPr lang="en-US" smtClean="0">
                <a:solidFill>
                  <a:prstClr val="black"/>
                </a:solidFill>
              </a:rPr>
              <a:pPr defTabSz="912838">
                <a:defRPr/>
              </a:pPr>
              <a:t>12</a:t>
            </a:fld>
            <a:endParaRPr lang="en-US" dirty="0" smtClean="0">
              <a:solidFill>
                <a:prstClr val="black"/>
              </a:solidFill>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p:txBody>
          <a:bodyPr/>
          <a:lstStyle/>
          <a:p>
            <a:pPr defTabSz="912838">
              <a:defRPr/>
            </a:pPr>
            <a:fld id="{02494920-F7CE-4C3A-932F-0FC5878C8569}" type="slidenum">
              <a:rPr lang="en-US" smtClean="0">
                <a:solidFill>
                  <a:prstClr val="black"/>
                </a:solidFill>
              </a:rPr>
              <a:pPr defTabSz="912838">
                <a:defRPr/>
              </a:pPr>
              <a:t>13</a:t>
            </a:fld>
            <a:endParaRPr lang="en-US" dirty="0" smtClean="0">
              <a:solidFill>
                <a:prstClr val="black"/>
              </a:solidFill>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smtClean="0"/>
              <a:t>Click to edit Master title style</a:t>
            </a:r>
            <a:endParaRPr lang="en-US" dirty="0"/>
          </a:p>
        </p:txBody>
      </p:sp>
      <p:sp>
        <p:nvSpPr>
          <p:cNvPr id="17" name="Subtitle 16"/>
          <p:cNvSpPr>
            <a:spLocks noGrp="1"/>
          </p:cNvSpPr>
          <p:nvPr>
            <p:ph type="subTitle" idx="1"/>
          </p:nvPr>
        </p:nvSpPr>
        <p:spPr>
          <a:xfrm>
            <a:off x="685800" y="3582807"/>
            <a:ext cx="7772400" cy="1199704"/>
          </a:xfrm>
        </p:spPr>
        <p:txBody>
          <a:bodyPr/>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grpSp>
        <p:nvGrpSpPr>
          <p:cNvPr id="2" name="Group 14"/>
          <p:cNvGrpSpPr/>
          <p:nvPr/>
        </p:nvGrpSpPr>
        <p:grpSpPr>
          <a:xfrm>
            <a:off x="-3765" y="4953000"/>
            <a:ext cx="9147765" cy="1912088"/>
            <a:chOff x="-3765" y="4832896"/>
            <a:chExt cx="9147765" cy="2032192"/>
          </a:xfrm>
        </p:grpSpPr>
        <p:sp>
          <p:nvSpPr>
            <p:cNvPr id="7" name="Shape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p>
          </p:txBody>
        </p:sp>
        <p:sp>
          <p:nvSpPr>
            <p:cNvPr id="8" name="Shape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p>
          </p:txBody>
        </p:sp>
        <p:sp>
          <p:nvSpPr>
            <p:cNvPr id="11" name="Shape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E6E13C79-1C97-4B32-B2AE-1A69C169643E}" type="datetime2">
              <a:rPr lang="en-US" smtClean="0"/>
              <a:pPr/>
              <a:t>Wednesday, March 26, 2014</a:t>
            </a:fld>
            <a:endParaRPr lang="en-US" dirty="0">
              <a:solidFill>
                <a:srgbClr val="FFFFFF"/>
              </a:solidFill>
            </a:endParaRP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chemeClr val="accent1">
                  <a:tint val="20000"/>
                </a:scheme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45292C34-3E5E-4BA5-AF54-F1601B144FB0}" type="slidenum">
              <a:rPr lang="en-US" smtClean="0"/>
              <a:pPr/>
              <a:t>‹#›</a:t>
            </a:fld>
            <a:endParaRPr lang="en-US" dirty="0">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371568"/>
            <a:ext cx="7162800" cy="648232"/>
          </a:xfrm>
          <a:noFill/>
        </p:spPr>
        <p:txBody>
          <a:bodyPr anchor="t"/>
          <a:lstStyle>
            <a:lvl1pPr marL="0" marR="18288" indent="0" algn="r">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lang="en-US" smtClean="0"/>
              <a:t>Click icon to add picture</a:t>
            </a:r>
            <a:endParaRPr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61C6776A-4DEC-47EE-8A49-2C150ECB5465}" type="datetime2">
              <a:rPr lang="en-US" smtClean="0"/>
              <a:pPr/>
              <a:t>Wednesday, March 26, 2014</a:t>
            </a:fld>
            <a:endParaRPr lang="en-US">
              <a:solidFill>
                <a:schemeClr val="tx1"/>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solidFill>
                <a:schemeClr val="tx1"/>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C410EEA-824F-4D46-AFE7-60426C8C06B0}" type="slidenum">
              <a:rPr lang="en-US" smtClean="0"/>
              <a:pPr/>
              <a:t>‹#›</a:t>
            </a:fld>
            <a:endParaRPr lang="en-US">
              <a:solidFill>
                <a:schemeClr val="tx1"/>
              </a:solidFill>
            </a:endParaRPr>
          </a:p>
        </p:txBody>
      </p:sp>
      <p:sp>
        <p:nvSpPr>
          <p:cNvPr id="2" name="Title 1"/>
          <p:cNvSpPr>
            <a:spLocks noGrp="1"/>
          </p:cNvSpPr>
          <p:nvPr>
            <p:ph type="title"/>
          </p:nvPr>
        </p:nvSpPr>
        <p:spPr>
          <a:xfrm>
            <a:off x="228600" y="4807688"/>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smtClean="0"/>
              <a:t>Click to edit Master title style</a:t>
            </a:r>
            <a:endParaRPr lang="en-US" dirty="0"/>
          </a:p>
        </p:txBody>
      </p:sp>
      <p:sp>
        <p:nvSpPr>
          <p:cNvPr id="8" name="Shape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p>
        </p:txBody>
      </p:sp>
      <p:sp>
        <p:nvSpPr>
          <p:cNvPr id="9" name="Shape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extLst/>
          </a:lstStyle>
          <a:p>
            <a:fld id="{D10E14BF-C004-4398-9186-5EE680724D95}" type="datetime2">
              <a:rPr lang="en-US" smtClean="0"/>
              <a:pPr/>
              <a:t>Wednesday, March 26, 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45292C34-3E5E-4BA5-AF54-F1601B144FB0}" type="slidenum">
              <a:rPr lang="en-US" sz="1400" smtClean="0">
                <a:solidFill>
                  <a:schemeClr val="tx2">
                    <a:shade val="50000"/>
                  </a:schemeClr>
                </a:solidFill>
              </a:rPr>
              <a:pPr/>
              <a:t>‹#›</a:t>
            </a:fld>
            <a:endParaRPr lang="en-US"/>
          </a:p>
        </p:txBody>
      </p:sp>
      <p:cxnSp>
        <p:nvCxnSpPr>
          <p:cNvPr id="7" name="Straight Connector 6"/>
          <p:cNvCxnSpPr/>
          <p:nvPr userDrawn="1"/>
        </p:nvCxnSpPr>
        <p:spPr>
          <a:xfrm>
            <a:off x="457200" y="1143000"/>
            <a:ext cx="8229600" cy="0"/>
          </a:xfrm>
          <a:prstGeom prst="line">
            <a:avLst/>
          </a:prstGeom>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extLst/>
          </a:lstStyle>
          <a:p>
            <a:fld id="{D10E14BF-C004-4398-9186-5EE680724D95}" type="datetime2">
              <a:rPr lang="en-US" smtClean="0"/>
              <a:pPr/>
              <a:t>Wednesday, March 26, 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45292C34-3E5E-4BA5-AF54-F1601B144FB0}" type="slidenum">
              <a:rPr lang="en-US" sz="1400" smtClean="0">
                <a:solidFill>
                  <a:schemeClr val="tx2">
                    <a:shade val="50000"/>
                  </a:schemeClr>
                </a:solidFill>
              </a:rPr>
              <a:pPr/>
              <a:t>‹#›</a:t>
            </a:fld>
            <a:endParaRPr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0E14BF-C004-4398-9186-5EE680724D95}" type="datetime2">
              <a:rPr lang="en-US" smtClean="0"/>
              <a:pPr/>
              <a:t>Wednesday, March 26, 2014</a:t>
            </a:fld>
            <a:endParaRPr lang="en-US" sz="1000" dirty="0">
              <a:solidFill>
                <a:schemeClr val="tx1"/>
              </a:solidFill>
            </a:endParaRPr>
          </a:p>
        </p:txBody>
      </p:sp>
      <p:sp>
        <p:nvSpPr>
          <p:cNvPr id="4" name="Footer Placeholder 3"/>
          <p:cNvSpPr>
            <a:spLocks noGrp="1"/>
          </p:cNvSpPr>
          <p:nvPr>
            <p:ph type="ftr" sz="quarter" idx="11"/>
          </p:nvPr>
        </p:nvSpPr>
        <p:spPr/>
        <p:txBody>
          <a:bodyPr/>
          <a:lstStyle/>
          <a:p>
            <a:pPr algn="r"/>
            <a:endParaRPr lang="en-US" sz="1000" dirty="0">
              <a:solidFill>
                <a:schemeClr val="tx1"/>
              </a:solidFill>
            </a:endParaRPr>
          </a:p>
        </p:txBody>
      </p:sp>
      <p:sp>
        <p:nvSpPr>
          <p:cNvPr id="5" name="Slide Number Placeholder 4"/>
          <p:cNvSpPr>
            <a:spLocks noGrp="1"/>
          </p:cNvSpPr>
          <p:nvPr>
            <p:ph type="sldNum" sz="quarter" idx="12"/>
          </p:nvPr>
        </p:nvSpPr>
        <p:spPr/>
        <p:txBody>
          <a:bodyPr/>
          <a:lstStyle/>
          <a:p>
            <a:fld id="{45292C34-3E5E-4BA5-AF54-F1601B144FB0}" type="slidenum">
              <a:rPr lang="en-US" sz="1400" smtClean="0">
                <a:solidFill>
                  <a:schemeClr val="tx2">
                    <a:shade val="50000"/>
                  </a:schemeClr>
                </a:solidFill>
              </a:rPr>
              <a:pPr/>
              <a:t>‹#›</a:t>
            </a:fld>
            <a:endParaRPr lang="en-US" sz="1000" b="0">
              <a:solidFill>
                <a:schemeClr val="tx1"/>
              </a:solidFill>
            </a:endParaRPr>
          </a:p>
        </p:txBody>
      </p:sp>
      <p:cxnSp>
        <p:nvCxnSpPr>
          <p:cNvPr id="6" name="Straight Connector 5"/>
          <p:cNvCxnSpPr/>
          <p:nvPr userDrawn="1"/>
        </p:nvCxnSpPr>
        <p:spPr>
          <a:xfrm>
            <a:off x="457200" y="1143000"/>
            <a:ext cx="8229600" cy="0"/>
          </a:xfrm>
          <a:prstGeom prst="line">
            <a:avLst/>
          </a:prstGeom>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0E14BF-C004-4398-9186-5EE680724D95}" type="datetime2">
              <a:rPr lang="en-US" smtClean="0"/>
              <a:pPr/>
              <a:t>Wednesday, March 26, 2014</a:t>
            </a:fld>
            <a:endParaRPr lang="en-US" sz="1000" dirty="0">
              <a:solidFill>
                <a:schemeClr val="tx1"/>
              </a:solidFill>
            </a:endParaRPr>
          </a:p>
        </p:txBody>
      </p:sp>
      <p:sp>
        <p:nvSpPr>
          <p:cNvPr id="4" name="Footer Placeholder 3"/>
          <p:cNvSpPr>
            <a:spLocks noGrp="1"/>
          </p:cNvSpPr>
          <p:nvPr>
            <p:ph type="ftr" sz="quarter" idx="11"/>
          </p:nvPr>
        </p:nvSpPr>
        <p:spPr/>
        <p:txBody>
          <a:bodyPr/>
          <a:lstStyle/>
          <a:p>
            <a:pPr algn="r"/>
            <a:endParaRPr lang="en-US" sz="1000" dirty="0">
              <a:solidFill>
                <a:schemeClr val="tx1"/>
              </a:solidFill>
            </a:endParaRPr>
          </a:p>
        </p:txBody>
      </p:sp>
      <p:sp>
        <p:nvSpPr>
          <p:cNvPr id="5" name="Slide Number Placeholder 4"/>
          <p:cNvSpPr>
            <a:spLocks noGrp="1"/>
          </p:cNvSpPr>
          <p:nvPr>
            <p:ph type="sldNum" sz="quarter" idx="12"/>
          </p:nvPr>
        </p:nvSpPr>
        <p:spPr/>
        <p:txBody>
          <a:bodyPr/>
          <a:lstStyle/>
          <a:p>
            <a:fld id="{45292C34-3E5E-4BA5-AF54-F1601B144FB0}" type="slidenum">
              <a:rPr lang="en-US" sz="1400" smtClean="0">
                <a:solidFill>
                  <a:schemeClr val="tx2">
                    <a:shade val="50000"/>
                  </a:schemeClr>
                </a:solidFill>
              </a:rPr>
              <a:pPr/>
              <a:t>‹#›</a:t>
            </a:fld>
            <a:endParaRPr lang="en-US" sz="1000" b="0">
              <a:solidFill>
                <a:schemeClr val="tx1"/>
              </a:solidFill>
            </a:endParaRPr>
          </a:p>
        </p:txBody>
      </p:sp>
      <p:cxnSp>
        <p:nvCxnSpPr>
          <p:cNvPr id="6" name="Straight Connector 5"/>
          <p:cNvCxnSpPr/>
          <p:nvPr userDrawn="1"/>
        </p:nvCxnSpPr>
        <p:spPr>
          <a:xfrm>
            <a:off x="457200" y="1143000"/>
            <a:ext cx="8229600" cy="0"/>
          </a:xfrm>
          <a:prstGeom prst="line">
            <a:avLst/>
          </a:prstGeom>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0E14BF-C004-4398-9186-5EE680724D95}" type="datetime2">
              <a:rPr lang="en-US" smtClean="0"/>
              <a:pPr/>
              <a:t>Wednesday, March 26, 2014</a:t>
            </a:fld>
            <a:endParaRPr lang="en-US" sz="1000" dirty="0">
              <a:solidFill>
                <a:schemeClr val="tx1"/>
              </a:solidFill>
            </a:endParaRPr>
          </a:p>
        </p:txBody>
      </p:sp>
      <p:sp>
        <p:nvSpPr>
          <p:cNvPr id="4" name="Footer Placeholder 3"/>
          <p:cNvSpPr>
            <a:spLocks noGrp="1"/>
          </p:cNvSpPr>
          <p:nvPr>
            <p:ph type="ftr" sz="quarter" idx="11"/>
          </p:nvPr>
        </p:nvSpPr>
        <p:spPr/>
        <p:txBody>
          <a:bodyPr/>
          <a:lstStyle/>
          <a:p>
            <a:pPr algn="r"/>
            <a:endParaRPr lang="en-US" sz="1000" dirty="0">
              <a:solidFill>
                <a:schemeClr val="tx1"/>
              </a:solidFill>
            </a:endParaRPr>
          </a:p>
        </p:txBody>
      </p:sp>
      <p:sp>
        <p:nvSpPr>
          <p:cNvPr id="5" name="Slide Number Placeholder 4"/>
          <p:cNvSpPr>
            <a:spLocks noGrp="1"/>
          </p:cNvSpPr>
          <p:nvPr>
            <p:ph type="sldNum" sz="quarter" idx="12"/>
          </p:nvPr>
        </p:nvSpPr>
        <p:spPr/>
        <p:txBody>
          <a:bodyPr/>
          <a:lstStyle/>
          <a:p>
            <a:fld id="{45292C34-3E5E-4BA5-AF54-F1601B144FB0}" type="slidenum">
              <a:rPr lang="en-US" sz="1400" smtClean="0">
                <a:solidFill>
                  <a:schemeClr val="tx2">
                    <a:shade val="50000"/>
                  </a:schemeClr>
                </a:solidFill>
              </a:rPr>
              <a:pPr/>
              <a:t>‹#›</a:t>
            </a:fld>
            <a:endParaRPr lang="en-US" sz="1000" b="0">
              <a:solidFill>
                <a:schemeClr val="tx1"/>
              </a:solidFill>
            </a:endParaRPr>
          </a:p>
        </p:txBody>
      </p:sp>
      <p:cxnSp>
        <p:nvCxnSpPr>
          <p:cNvPr id="6" name="Straight Connector 5"/>
          <p:cNvCxnSpPr/>
          <p:nvPr userDrawn="1"/>
        </p:nvCxnSpPr>
        <p:spPr>
          <a:xfrm>
            <a:off x="457200" y="1143000"/>
            <a:ext cx="8229600" cy="0"/>
          </a:xfrm>
          <a:prstGeom prst="line">
            <a:avLst/>
          </a:prstGeom>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50174D-B539-49A0-B172-AA4799BA6635}" type="slidenum">
              <a:rPr lang="en-US"/>
              <a:pPr>
                <a:defRPr/>
              </a:pPr>
              <a:t>‹#›</a:t>
            </a:fld>
            <a:endParaRPr lang="en-US"/>
          </a:p>
        </p:txBody>
      </p:sp>
    </p:spTree>
    <p:extLst>
      <p:ext uri="{BB962C8B-B14F-4D97-AF65-F5344CB8AC3E}">
        <p14:creationId xmlns:p14="http://schemas.microsoft.com/office/powerpoint/2010/main" val="1167201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11200" y="457200"/>
            <a:ext cx="7772400" cy="6477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257300"/>
            <a:ext cx="7772400" cy="4838700"/>
          </a:xfrm>
        </p:spPr>
        <p:txBody>
          <a:bodyPr/>
          <a:lstStyle/>
          <a:p>
            <a:pPr lvl="0"/>
            <a:endParaRPr lang="en-US" noProof="0" smtClean="0"/>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atin typeface="Arial" charset="0"/>
              </a:defRPr>
            </a:lvl1pPr>
          </a:lstStyle>
          <a:p>
            <a:pPr>
              <a:defRPr/>
            </a:pPr>
            <a:fld id="{84EC60A4-8E38-42AF-9ED1-0D582929819E}" type="slidenum">
              <a:rPr lang="en-US"/>
              <a:pPr>
                <a:defRPr/>
              </a:pPr>
              <a:t>‹#›</a:t>
            </a:fld>
            <a:endParaRPr lang="en-US"/>
          </a:p>
        </p:txBody>
      </p:sp>
    </p:spTree>
    <p:extLst>
      <p:ext uri="{BB962C8B-B14F-4D97-AF65-F5344CB8AC3E}">
        <p14:creationId xmlns:p14="http://schemas.microsoft.com/office/powerpoint/2010/main" val="3827416510"/>
      </p:ext>
    </p:extLst>
  </p:cSld>
  <p:clrMapOvr>
    <a:masterClrMapping/>
  </p:clrMapOvr>
  <p:transition spd="med">
    <p:cut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extLst/>
          </a:lstStyle>
          <a:p>
            <a:fld id="{227FEF5B-F2CC-4EC5-8F1F-29A8BF9EFFA9}" type="datetime2">
              <a:rPr lang="en-US" smtClean="0"/>
              <a:pPr/>
              <a:t>Wednesday, March 26, 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C410EEA-824F-4D46-AFE7-60426C8C06B0}" type="slidenum">
              <a:rPr lang="en-US" smtClean="0"/>
              <a:pPr/>
              <a:t>‹#›</a:t>
            </a:fld>
            <a:endParaRPr lang="en-US"/>
          </a:p>
        </p:txBody>
      </p:sp>
      <p:sp>
        <p:nvSpPr>
          <p:cNvPr id="7" name="Title 6"/>
          <p:cNvSpPr>
            <a:spLocks noGrp="1"/>
          </p:cNvSpPr>
          <p:nvPr>
            <p:ph type="title"/>
          </p:nvPr>
        </p:nvSpPr>
        <p:spPr/>
        <p:txBody>
          <a:bodyPr rtlCol="0"/>
          <a:lstStyle>
            <a:lvl1pPr algn="ctr">
              <a:defRPr/>
            </a:lvl1pPr>
            <a:extLst/>
          </a:lstStyle>
          <a:p>
            <a:r>
              <a:rPr lang="en-US" smtClean="0"/>
              <a:t>Click to edit Master title style</a:t>
            </a:r>
            <a:endParaRPr lang="en-US"/>
          </a:p>
        </p:txBody>
      </p:sp>
      <p:cxnSp>
        <p:nvCxnSpPr>
          <p:cNvPr id="9" name="Straight Connector 8"/>
          <p:cNvCxnSpPr/>
          <p:nvPr userDrawn="1"/>
        </p:nvCxnSpPr>
        <p:spPr>
          <a:xfrm>
            <a:off x="457200" y="1143000"/>
            <a:ext cx="8229600" cy="0"/>
          </a:xfrm>
          <a:prstGeom prst="line">
            <a:avLst/>
          </a:prstGeom>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D10E14BF-C004-4398-9186-5EE680724D95}" type="datetime2">
              <a:rPr lang="en-US" smtClean="0"/>
              <a:pPr/>
              <a:t>Wednesday, March 26, 2014</a:t>
            </a:fld>
            <a:endParaRPr lang="en-US" sz="1000" dirty="0">
              <a:solidFill>
                <a:schemeClr val="tx1"/>
              </a:solidFill>
            </a:endParaRPr>
          </a:p>
        </p:txBody>
      </p:sp>
      <p:sp>
        <p:nvSpPr>
          <p:cNvPr id="4" name="Footer Placeholder 3"/>
          <p:cNvSpPr>
            <a:spLocks noGrp="1"/>
          </p:cNvSpPr>
          <p:nvPr>
            <p:ph type="ftr" sz="quarter" idx="11"/>
          </p:nvPr>
        </p:nvSpPr>
        <p:spPr/>
        <p:txBody>
          <a:bodyPr/>
          <a:lstStyle/>
          <a:p>
            <a:pPr algn="r"/>
            <a:endParaRPr lang="en-US" sz="1000" dirty="0">
              <a:solidFill>
                <a:schemeClr val="tx1"/>
              </a:solidFill>
            </a:endParaRPr>
          </a:p>
        </p:txBody>
      </p:sp>
      <p:sp>
        <p:nvSpPr>
          <p:cNvPr id="5" name="Slide Number Placeholder 4"/>
          <p:cNvSpPr>
            <a:spLocks noGrp="1"/>
          </p:cNvSpPr>
          <p:nvPr>
            <p:ph type="sldNum" sz="quarter" idx="12"/>
          </p:nvPr>
        </p:nvSpPr>
        <p:spPr/>
        <p:txBody>
          <a:bodyPr/>
          <a:lstStyle/>
          <a:p>
            <a:fld id="{45292C34-3E5E-4BA5-AF54-F1601B144FB0}" type="slidenum">
              <a:rPr lang="en-US" sz="1400" smtClean="0">
                <a:solidFill>
                  <a:schemeClr val="tx2">
                    <a:shade val="50000"/>
                  </a:schemeClr>
                </a:solidFill>
              </a:rPr>
              <a:pPr/>
              <a:t>‹#›</a:t>
            </a:fld>
            <a:endParaRPr lang="en-US" sz="1000" b="0">
              <a:solidFill>
                <a:schemeClr val="tx1"/>
              </a:solidFill>
            </a:endParaRPr>
          </a:p>
        </p:txBody>
      </p:sp>
      <p:cxnSp>
        <p:nvCxnSpPr>
          <p:cNvPr id="6" name="Straight Connector 5"/>
          <p:cNvCxnSpPr/>
          <p:nvPr userDrawn="1"/>
        </p:nvCxnSpPr>
        <p:spPr>
          <a:xfrm>
            <a:off x="457200" y="1143000"/>
            <a:ext cx="8229600" cy="0"/>
          </a:xfrm>
          <a:prstGeom prst="line">
            <a:avLst/>
          </a:prstGeom>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ctr">
              <a:buNone/>
              <a:defRPr sz="4800" b="1" cap="none" baseline="0">
                <a:solidFill>
                  <a:schemeClr val="bg2"/>
                </a:solidFill>
                <a:effectLst>
                  <a:outerShdw blurRad="31750" dist="25400" dir="5400000" algn="tl" rotWithShape="0">
                    <a:srgbClr val="000000">
                      <a:alpha val="25000"/>
                    </a:srgbClr>
                  </a:outerShdw>
                </a:effectLs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3922713" y="2888512"/>
            <a:ext cx="4572000" cy="1454888"/>
          </a:xfrm>
        </p:spPr>
        <p:txBody>
          <a:bodyPr anchor="t"/>
          <a:lstStyle>
            <a:lvl1pPr marL="0" indent="0" algn="l">
              <a:buNone/>
              <a:defRPr sz="23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extLst/>
          </a:lstStyle>
          <a:p>
            <a:fld id="{5F4709C1-563D-4D9C-B702-B64C84A5A174}" type="datetime2">
              <a:rPr lang="en-US" smtClean="0"/>
              <a:pPr/>
              <a:t>Wednesday, March 26, 2014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extLst/>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extLst/>
          </a:lstStyle>
          <a:p>
            <a:fld id="{BC410EEA-824F-4D46-AFE7-60426C8C06B0}"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endParaRPr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81328"/>
            <a:ext cx="4038600" cy="45259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solidFill>
                  <a:schemeClr val="bg1"/>
                </a:solidFill>
              </a:defRPr>
            </a:lvl1pPr>
            <a:extLst/>
          </a:lstStyle>
          <a:p>
            <a:fld id="{2E8303D9-A6EB-41FB-BF22-3F49E470997E}" type="datetime2">
              <a:rPr lang="en-US" smtClean="0"/>
              <a:pPr/>
              <a:t>Wednesday, March 26, 2014</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extLst/>
          </a:lstStyle>
          <a:p>
            <a:fld id="{BC410EEA-824F-4D46-AFE7-60426C8C06B0}" type="slidenum">
              <a:rPr lang="en-US" smtClean="0"/>
              <a:pPr/>
              <a:t>‹#›</a:t>
            </a:fld>
            <a:endParaRPr lang="en-US"/>
          </a:p>
        </p:txBody>
      </p:sp>
      <p:sp>
        <p:nvSpPr>
          <p:cNvPr id="8" name="Title 7"/>
          <p:cNvSpPr>
            <a:spLocks noGrp="1"/>
          </p:cNvSpPr>
          <p:nvPr>
            <p:ph type="title"/>
          </p:nvPr>
        </p:nvSpPr>
        <p:spPr/>
        <p:txBody>
          <a:bodyPr rtlCol="0"/>
          <a:lstStyle>
            <a:lvl1pPr algn="ctr">
              <a:defRPr>
                <a:solidFill>
                  <a:schemeClr val="bg2"/>
                </a:solidFill>
              </a:defRPr>
            </a:lvl1pPr>
            <a:extLst/>
          </a:lstStyle>
          <a:p>
            <a:r>
              <a:rPr lang="en-US" smtClean="0"/>
              <a:t>Click to edit Master title style</a:t>
            </a:r>
            <a:endParaRPr lang="en-US"/>
          </a:p>
        </p:txBody>
      </p:sp>
      <p:cxnSp>
        <p:nvCxnSpPr>
          <p:cNvPr id="9" name="Straight Connector 8"/>
          <p:cNvCxnSpPr/>
          <p:nvPr userDrawn="1"/>
        </p:nvCxnSpPr>
        <p:spPr>
          <a:xfrm>
            <a:off x="457200" y="1143000"/>
            <a:ext cx="8229600" cy="0"/>
          </a:xfrm>
          <a:prstGeom prst="line">
            <a:avLst/>
          </a:prstGeom>
        </p:spPr>
        <p:style>
          <a:lnRef idx="3">
            <a:schemeClr val="accent1"/>
          </a:lnRef>
          <a:fillRef idx="0">
            <a:schemeClr val="accent1"/>
          </a:fillRef>
          <a:effectRef idx="2">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lgn="ctr">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1472430"/>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45025" y="1472430"/>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extLst/>
          </a:lstStyle>
          <a:p>
            <a:fld id="{89BB0534-5698-4F62-9CFE-5DE61A073E78}" type="datetime2">
              <a:rPr lang="en-US" smtClean="0"/>
              <a:pPr/>
              <a:t>Wednesday, March 26, 2014</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C410EEA-824F-4D46-AFE7-60426C8C06B0}" type="slidenum">
              <a:rPr lang="en-US" smtClean="0"/>
              <a:pPr/>
              <a:t>‹#›</a:t>
            </a:fld>
            <a:endParaRPr lang="en-US"/>
          </a:p>
        </p:txBody>
      </p:sp>
      <p:cxnSp>
        <p:nvCxnSpPr>
          <p:cNvPr id="10" name="Straight Connector 9"/>
          <p:cNvCxnSpPr/>
          <p:nvPr userDrawn="1"/>
        </p:nvCxnSpPr>
        <p:spPr>
          <a:xfrm>
            <a:off x="457200" y="1143000"/>
            <a:ext cx="8229600" cy="0"/>
          </a:xfrm>
          <a:prstGeom prst="line">
            <a:avLst/>
          </a:prstGeom>
        </p:spPr>
        <p:style>
          <a:lnRef idx="3">
            <a:schemeClr val="accent1"/>
          </a:lnRef>
          <a:fillRef idx="0">
            <a:schemeClr val="accent1"/>
          </a:fillRef>
          <a:effectRef idx="2">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084827A3-B249-4F87-AB1A-1E06AC1AA2A4}" type="datetime2">
              <a:rPr lang="en-US" smtClean="0"/>
              <a:pPr/>
              <a:t>Wednesday, March 26, 2014</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C410EEA-824F-4D46-AFE7-60426C8C06B0}" type="slidenum">
              <a:rPr lang="en-US" smtClean="0"/>
              <a:pPr/>
              <a:t>‹#›</a:t>
            </a:fld>
            <a:endParaRPr lang="en-US"/>
          </a:p>
        </p:txBody>
      </p:sp>
      <p:sp>
        <p:nvSpPr>
          <p:cNvPr id="6" name="Title 5"/>
          <p:cNvSpPr>
            <a:spLocks noGrp="1"/>
          </p:cNvSpPr>
          <p:nvPr>
            <p:ph type="title"/>
          </p:nvPr>
        </p:nvSpPr>
        <p:spPr/>
        <p:txBody>
          <a:bodyPr rtlCol="0"/>
          <a:lstStyle>
            <a:lvl1pPr algn="ctr">
              <a:defRPr>
                <a:solidFill>
                  <a:schemeClr val="bg2"/>
                </a:solidFill>
              </a:defRPr>
            </a:lvl1pPr>
            <a:extLst/>
          </a:lstStyle>
          <a:p>
            <a:r>
              <a:rPr lang="en-US" smtClean="0"/>
              <a:t>Click to edit Master title style</a:t>
            </a:r>
            <a:endParaRPr lang="en-US"/>
          </a:p>
        </p:txBody>
      </p:sp>
      <p:cxnSp>
        <p:nvCxnSpPr>
          <p:cNvPr id="7" name="Straight Connector 6"/>
          <p:cNvCxnSpPr/>
          <p:nvPr userDrawn="1"/>
        </p:nvCxnSpPr>
        <p:spPr>
          <a:xfrm>
            <a:off x="457200" y="1143000"/>
            <a:ext cx="8229600" cy="0"/>
          </a:xfrm>
          <a:prstGeom prst="line">
            <a:avLst/>
          </a:prstGeom>
        </p:spPr>
        <p:style>
          <a:lnRef idx="3">
            <a:schemeClr val="accent1"/>
          </a:lnRef>
          <a:fillRef idx="0">
            <a:schemeClr val="accent1"/>
          </a:fillRef>
          <a:effectRef idx="2">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B1546142-29B2-49CC-BCC6-A3AD70B4960E}" type="datetime2">
              <a:rPr lang="en-US" smtClean="0"/>
              <a:pPr/>
              <a:t>Wednesday, March 26, 2014</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C410EEA-824F-4D46-AFE7-60426C8C06B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lang="en-US" smtClean="0"/>
              <a:t>Click to edit Master title style</a:t>
            </a:r>
            <a:endParaRPr lang="en-US" dirty="0"/>
          </a:p>
        </p:txBody>
      </p:sp>
      <p:sp>
        <p:nvSpPr>
          <p:cNvPr id="3" name="Text Placeholder 2"/>
          <p:cNvSpPr>
            <a:spLocks noGrp="1"/>
          </p:cNvSpPr>
          <p:nvPr>
            <p:ph type="body" idx="2"/>
          </p:nvPr>
        </p:nvSpPr>
        <p:spPr>
          <a:xfrm>
            <a:off x="4419600" y="5334000"/>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727032" y="6407944"/>
            <a:ext cx="1920240" cy="365760"/>
          </a:xfrm>
        </p:spPr>
        <p:txBody>
          <a:bodyPr/>
          <a:lstStyle>
            <a:extLst/>
          </a:lstStyle>
          <a:p>
            <a:fld id="{E86C4691-4882-40A8-AF62-8CF6A18D40B2}" type="datetime2">
              <a:rPr lang="en-US" smtClean="0"/>
              <a:pPr/>
              <a:t>Wednesday, March 26, 2014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C410EEA-824F-4D46-AFE7-60426C8C06B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alpha val="54902"/>
          </a:srgbClr>
        </a:solidFill>
        <a:effectLst/>
      </p:bgPr>
    </p:bg>
    <p:spTree>
      <p:nvGrpSpPr>
        <p:cNvPr id="1" name=""/>
        <p:cNvGrpSpPr/>
        <p:nvPr/>
      </p:nvGrpSpPr>
      <p:grpSpPr>
        <a:xfrm>
          <a:off x="0" y="0"/>
          <a:ext cx="0" cy="0"/>
          <a:chOff x="0" y="0"/>
          <a:chExt cx="0" cy="0"/>
        </a:xfrm>
      </p:grpSpPr>
      <p:sp>
        <p:nvSpPr>
          <p:cNvPr id="13" name="Shape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p>
        </p:txBody>
      </p:sp>
      <p:sp>
        <p:nvSpPr>
          <p:cNvPr id="12" name="Shape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p>
        </p:txBody>
      </p:sp>
      <p:sp>
        <p:nvSpPr>
          <p:cNvPr id="14" name="Right Triangle 13"/>
          <p:cNvSpPr>
            <a:spLocks/>
          </p:cNvSpPr>
          <p:nvPr/>
        </p:nvSpPr>
        <p:spPr bwMode="auto">
          <a:xfrm>
            <a:off x="-6042" y="5791253"/>
            <a:ext cx="3402314" cy="1080868"/>
          </a:xfrm>
          <a:prstGeom prst="rtTriangle">
            <a:avLst/>
          </a:prstGeom>
          <a:blipFill>
            <a:blip r:embed="rId19"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dirty="0"/>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a:defRPr sz="1000">
                <a:solidFill>
                  <a:schemeClr val="tx1"/>
                </a:solidFill>
              </a:defRPr>
            </a:lvl1pPr>
            <a:extLst/>
          </a:lstStyle>
          <a:p>
            <a:fld id="{D10E14BF-C004-4398-9186-5EE680724D95}" type="datetime2">
              <a:rPr lang="en-US" smtClean="0"/>
              <a:pPr/>
              <a:t>Wednesday, March 26, 2014</a:t>
            </a:fld>
            <a:endParaRPr lang="en-US" sz="1000" dirty="0">
              <a:solidFill>
                <a:schemeClr val="tx1"/>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a:defRPr sz="1000">
                <a:solidFill>
                  <a:schemeClr val="tx1"/>
                </a:solidFill>
              </a:defRPr>
            </a:lvl1pPr>
            <a:extLst/>
          </a:lstStyle>
          <a:p>
            <a:pPr algn="r"/>
            <a:endParaRPr lang="en-US" sz="1000" dirty="0">
              <a:solidFill>
                <a:schemeClr val="tx1"/>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a:defRPr sz="1000" b="0">
                <a:solidFill>
                  <a:schemeClr val="tx1"/>
                </a:solidFill>
              </a:defRPr>
            </a:lvl1pPr>
            <a:extLst/>
          </a:lstStyle>
          <a:p>
            <a:fld id="{45292C34-3E5E-4BA5-AF54-F1601B144FB0}" type="slidenum">
              <a:rPr lang="en-US" sz="1400" smtClean="0">
                <a:solidFill>
                  <a:schemeClr val="tx2">
                    <a:shade val="50000"/>
                  </a:schemeClr>
                </a:solidFill>
              </a:rPr>
              <a:pPr/>
              <a:t>‹#›</a:t>
            </a:fld>
            <a:endParaRPr lang="en-US" sz="1000" b="0">
              <a:solidFill>
                <a:schemeClr val="tx1"/>
              </a:solidFill>
            </a:endParaRP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71"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2" r:id="rId14"/>
    <p:sldLayoutId id="2147483673" r:id="rId15"/>
    <p:sldLayoutId id="2147483674" r:id="rId16"/>
    <p:sldLayoutId id="2147483675" r:id="rId17"/>
  </p:sldLayoutIdLst>
  <p:txStyles>
    <p:titleStyle>
      <a:lvl1pPr algn="l" rtl="0" eaLnBrk="1" latinLnBrk="0" hangingPunct="1">
        <a:spcBef>
          <a:spcPct val="0"/>
        </a:spcBef>
        <a:buNone/>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5000"/>
        <a:buFont typeface="Wingdings 3"/>
        <a:buChar char=""/>
        <a:defRPr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sz="1600" kern="1200" baseline="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6.xml"/><Relationship Id="rId1" Type="http://schemas.openxmlformats.org/officeDocument/2006/relationships/vmlDrawing" Target="../drawings/vmlDrawing1.vml"/><Relationship Id="rId4" Type="http://schemas.openxmlformats.org/officeDocument/2006/relationships/image" Target="../media/image27.emf"/></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w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48.png"/></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idx="4294967295"/>
          </p:nvPr>
        </p:nvSpPr>
        <p:spPr>
          <a:xfrm>
            <a:off x="533400" y="-230188"/>
            <a:ext cx="8077200" cy="1982788"/>
          </a:xfrm>
        </p:spPr>
        <p:txBody>
          <a:bodyPr>
            <a:normAutofit/>
          </a:bodyPr>
          <a:lstStyle/>
          <a:p>
            <a:pPr algn="ctr"/>
            <a:r>
              <a:rPr lang="en-US" dirty="0" smtClean="0"/>
              <a:t>Forage Selection and Quality</a:t>
            </a:r>
            <a:endParaRPr lang="en-US" sz="4000" dirty="0"/>
          </a:p>
        </p:txBody>
      </p:sp>
      <p:sp>
        <p:nvSpPr>
          <p:cNvPr id="3" name="Rectangle 2"/>
          <p:cNvSpPr>
            <a:spLocks noGrp="1"/>
          </p:cNvSpPr>
          <p:nvPr>
            <p:ph type="subTitle" idx="4294967295"/>
          </p:nvPr>
        </p:nvSpPr>
        <p:spPr>
          <a:xfrm>
            <a:off x="762000" y="1524000"/>
            <a:ext cx="7772400" cy="1676400"/>
          </a:xfrm>
        </p:spPr>
        <p:txBody>
          <a:bodyPr>
            <a:normAutofit fontScale="77500" lnSpcReduction="20000"/>
          </a:bodyPr>
          <a:lstStyle/>
          <a:p>
            <a:pPr algn="ctr">
              <a:buNone/>
            </a:pPr>
            <a:r>
              <a:rPr lang="en-US" sz="4200" b="1" dirty="0" smtClean="0"/>
              <a:t>Sarah Kenyon</a:t>
            </a:r>
          </a:p>
          <a:p>
            <a:pPr algn="ctr">
              <a:lnSpc>
                <a:spcPct val="120000"/>
              </a:lnSpc>
              <a:buNone/>
            </a:pPr>
            <a:r>
              <a:rPr lang="en-US" sz="2600" dirty="0" smtClean="0"/>
              <a:t>Agronomy Specialist</a:t>
            </a:r>
          </a:p>
          <a:p>
            <a:pPr algn="ctr">
              <a:lnSpc>
                <a:spcPct val="120000"/>
              </a:lnSpc>
              <a:buNone/>
            </a:pPr>
            <a:r>
              <a:rPr lang="en-US" sz="2600" dirty="0" smtClean="0"/>
              <a:t>417-967-4545</a:t>
            </a:r>
          </a:p>
          <a:p>
            <a:pPr algn="ctr">
              <a:lnSpc>
                <a:spcPct val="120000"/>
              </a:lnSpc>
              <a:buNone/>
            </a:pPr>
            <a:r>
              <a:rPr lang="en-US" sz="2600" dirty="0" smtClean="0"/>
              <a:t>KenyonS@missouri.edu</a:t>
            </a:r>
          </a:p>
        </p:txBody>
      </p:sp>
      <p:cxnSp>
        <p:nvCxnSpPr>
          <p:cNvPr id="5" name="Straight Connector 4"/>
          <p:cNvCxnSpPr/>
          <p:nvPr/>
        </p:nvCxnSpPr>
        <p:spPr>
          <a:xfrm>
            <a:off x="457200" y="1371600"/>
            <a:ext cx="8229600" cy="0"/>
          </a:xfrm>
          <a:prstGeom prst="line">
            <a:avLst/>
          </a:prstGeom>
        </p:spPr>
        <p:style>
          <a:lnRef idx="3">
            <a:schemeClr val="accent1"/>
          </a:lnRef>
          <a:fillRef idx="0">
            <a:schemeClr val="accent1"/>
          </a:fillRef>
          <a:effectRef idx="2">
            <a:schemeClr val="accent1"/>
          </a:effectRef>
          <a:fontRef idx="minor">
            <a:schemeClr val="tx1"/>
          </a:fontRef>
        </p:style>
      </p:cxnSp>
      <p:grpSp>
        <p:nvGrpSpPr>
          <p:cNvPr id="11" name="Group 10"/>
          <p:cNvGrpSpPr/>
          <p:nvPr/>
        </p:nvGrpSpPr>
        <p:grpSpPr>
          <a:xfrm>
            <a:off x="2590800" y="3200400"/>
            <a:ext cx="4304842" cy="3581400"/>
            <a:chOff x="2590800" y="3048000"/>
            <a:chExt cx="4343400" cy="3810000"/>
          </a:xfrm>
        </p:grpSpPr>
        <p:pic>
          <p:nvPicPr>
            <p:cNvPr id="9220" name="Picture 4" descr="http://caseyfarms.us/images/HayProduction.jpg"/>
            <p:cNvPicPr>
              <a:picLocks noChangeAspect="1" noChangeArrowheads="1"/>
            </p:cNvPicPr>
            <p:nvPr/>
          </p:nvPicPr>
          <p:blipFill>
            <a:blip r:embed="rId3" cstate="print"/>
            <a:srcRect/>
            <a:stretch>
              <a:fillRect/>
            </a:stretch>
          </p:blipFill>
          <p:spPr bwMode="auto">
            <a:xfrm>
              <a:off x="2590800" y="3048000"/>
              <a:ext cx="4304842" cy="2867026"/>
            </a:xfrm>
            <a:prstGeom prst="rect">
              <a:avLst/>
            </a:prstGeom>
            <a:noFill/>
            <a:ln>
              <a:solidFill>
                <a:schemeClr val="tx1"/>
              </a:solidFill>
            </a:ln>
          </p:spPr>
        </p:pic>
        <p:pic>
          <p:nvPicPr>
            <p:cNvPr id="6" name="Picture 5" descr="Extension-Logo-BW-3in.tif"/>
            <p:cNvPicPr>
              <a:picLocks noChangeAspect="1"/>
            </p:cNvPicPr>
            <p:nvPr/>
          </p:nvPicPr>
          <p:blipFill>
            <a:blip r:embed="rId4" cstate="print"/>
            <a:stretch>
              <a:fillRect/>
            </a:stretch>
          </p:blipFill>
          <p:spPr>
            <a:xfrm>
              <a:off x="2590800" y="5837317"/>
              <a:ext cx="4343400" cy="1020683"/>
            </a:xfrm>
            <a:prstGeom prst="rect">
              <a:avLst/>
            </a:prstGeom>
            <a:ln>
              <a:solidFill>
                <a:schemeClr val="tx1"/>
              </a:solidFill>
            </a:ln>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81000" y="838200"/>
            <a:ext cx="8382000" cy="51816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275" name="Text Box 76"/>
          <p:cNvSpPr txBox="1">
            <a:spLocks noChangeArrowheads="1"/>
          </p:cNvSpPr>
          <p:nvPr/>
        </p:nvSpPr>
        <p:spPr bwMode="auto">
          <a:xfrm>
            <a:off x="6570663" y="6445250"/>
            <a:ext cx="2497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a:buClr>
                <a:srgbClr val="000000"/>
              </a:buClr>
              <a:buSzPct val="90000"/>
              <a:buFont typeface="Monotype Sorts" pitchFamily="2" charset="2"/>
              <a:buNone/>
            </a:pPr>
            <a:r>
              <a:rPr lang="en-US" sz="1600">
                <a:cs typeface="Arial" charset="0"/>
              </a:rPr>
              <a:t>(Roberts et al., </a:t>
            </a:r>
            <a:r>
              <a:rPr lang="en-US" sz="1600" i="1">
                <a:cs typeface="Arial" charset="0"/>
              </a:rPr>
              <a:t>in prep</a:t>
            </a:r>
            <a:r>
              <a:rPr lang="en-US" sz="1600">
                <a:cs typeface="Arial" charset="0"/>
              </a:rPr>
              <a:t>)</a:t>
            </a:r>
          </a:p>
        </p:txBody>
      </p:sp>
      <p:pic>
        <p:nvPicPr>
          <p:cNvPr id="54276" name="Picture 6" descr="PreservationSpringYear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1513" y="1403350"/>
            <a:ext cx="7696200"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 Box 76"/>
          <p:cNvSpPr txBox="1">
            <a:spLocks noChangeArrowheads="1"/>
          </p:cNvSpPr>
          <p:nvPr/>
        </p:nvSpPr>
        <p:spPr bwMode="auto">
          <a:xfrm>
            <a:off x="6875463" y="1676400"/>
            <a:ext cx="820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a:buClr>
                <a:srgbClr val="000000"/>
              </a:buClr>
              <a:buSzPct val="90000"/>
              <a:buFont typeface="Monotype Sorts" pitchFamily="2" charset="2"/>
              <a:buNone/>
            </a:pPr>
            <a:r>
              <a:rPr lang="en-US" sz="2000" b="1">
                <a:cs typeface="Arial" charset="0"/>
              </a:rPr>
              <a:t>2005</a:t>
            </a:r>
          </a:p>
        </p:txBody>
      </p:sp>
    </p:spTree>
    <p:extLst>
      <p:ext uri="{BB962C8B-B14F-4D97-AF65-F5344CB8AC3E}">
        <p14:creationId xmlns:p14="http://schemas.microsoft.com/office/powerpoint/2010/main" val="3766305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6" descr="http://www.mitzenmacher.net/blog/wp-content/uploads/2008/06/hay-time_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Box 3"/>
          <p:cNvSpPr txBox="1">
            <a:spLocks noChangeArrowheads="1"/>
          </p:cNvSpPr>
          <p:nvPr/>
        </p:nvSpPr>
        <p:spPr bwMode="auto">
          <a:xfrm>
            <a:off x="609600" y="1295400"/>
            <a:ext cx="7696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sz="4000"/>
              <a:t>Fescue and the Endophyte</a:t>
            </a:r>
          </a:p>
        </p:txBody>
      </p:sp>
      <p:sp>
        <p:nvSpPr>
          <p:cNvPr id="55300" name="Content Placeholder 4"/>
          <p:cNvSpPr>
            <a:spLocks noGrp="1"/>
          </p:cNvSpPr>
          <p:nvPr>
            <p:ph idx="1"/>
          </p:nvPr>
        </p:nvSpPr>
        <p:spPr>
          <a:xfrm>
            <a:off x="685800" y="2133600"/>
            <a:ext cx="7772400" cy="3886200"/>
          </a:xfrm>
          <a:solidFill>
            <a:srgbClr val="FFFF99">
              <a:alpha val="36078"/>
            </a:srgbClr>
          </a:solidFill>
        </p:spPr>
        <p:txBody>
          <a:bodyPr/>
          <a:lstStyle/>
          <a:p>
            <a:pPr lvl="1">
              <a:buClr>
                <a:schemeClr val="tx1"/>
              </a:buClr>
              <a:buFont typeface="Wingdings" pitchFamily="2" charset="2"/>
              <a:buChar char="Ø"/>
            </a:pPr>
            <a:r>
              <a:rPr lang="en-US" dirty="0" smtClean="0"/>
              <a:t>		   </a:t>
            </a:r>
            <a:r>
              <a:rPr lang="en-US" b="1" dirty="0" smtClean="0"/>
              <a:t>Conclusions from MU Studies</a:t>
            </a:r>
          </a:p>
          <a:p>
            <a:pPr>
              <a:buClr>
                <a:schemeClr val="tx1"/>
              </a:buClr>
              <a:buFont typeface="Wingdings" pitchFamily="2" charset="2"/>
              <a:buChar char="Ø"/>
            </a:pPr>
            <a:r>
              <a:rPr lang="en-US" sz="2800" dirty="0" smtClean="0"/>
              <a:t>Hay – 1/3 disappears in the first 2 weeks; ½ disappears after 6 months of storage</a:t>
            </a:r>
          </a:p>
          <a:p>
            <a:pPr>
              <a:buClr>
                <a:schemeClr val="tx1"/>
              </a:buClr>
              <a:buFont typeface="Wingdings" pitchFamily="2" charset="2"/>
              <a:buChar char="Ø"/>
            </a:pPr>
            <a:r>
              <a:rPr lang="en-US" sz="2800" dirty="0" smtClean="0"/>
              <a:t>Silage – Variable results – Moisture levels can alter the results</a:t>
            </a:r>
          </a:p>
          <a:p>
            <a:pPr lvl="1">
              <a:buClr>
                <a:schemeClr val="tx1"/>
              </a:buClr>
              <a:buFont typeface="Wingdings" pitchFamily="2" charset="2"/>
              <a:buChar char="Ø"/>
            </a:pPr>
            <a:r>
              <a:rPr lang="en-US" sz="2400" dirty="0" smtClean="0"/>
              <a:t>High Moisture (60%) – </a:t>
            </a:r>
            <a:r>
              <a:rPr lang="en-US" sz="2400" dirty="0" err="1" smtClean="0"/>
              <a:t>ergovaline</a:t>
            </a:r>
            <a:r>
              <a:rPr lang="en-US" sz="2400" dirty="0" smtClean="0"/>
              <a:t> disappears; total ergot alkaloids increases</a:t>
            </a:r>
          </a:p>
          <a:p>
            <a:pPr lvl="1">
              <a:buClr>
                <a:schemeClr val="tx1"/>
              </a:buClr>
              <a:buFont typeface="Wingdings" pitchFamily="2" charset="2"/>
              <a:buChar char="Ø"/>
            </a:pPr>
            <a:r>
              <a:rPr lang="en-US" sz="2400" dirty="0" smtClean="0"/>
              <a:t>Low Moisture (43%) – Less abrupt changes</a:t>
            </a:r>
          </a:p>
          <a:p>
            <a:pPr>
              <a:buClr>
                <a:schemeClr val="tx1"/>
              </a:buClr>
              <a:buFont typeface="Wingdings" pitchFamily="2" charset="2"/>
              <a:buChar char="Ø"/>
            </a:pPr>
            <a:endParaRPr lang="en-US" dirty="0" smtClean="0"/>
          </a:p>
          <a:p>
            <a:pPr>
              <a:buClr>
                <a:schemeClr val="tx1"/>
              </a:buClr>
              <a:buFont typeface="Wingdings" pitchFamily="2" charset="2"/>
              <a:buChar char="Ø"/>
            </a:pPr>
            <a:endParaRPr lang="en-US" dirty="0" smtClean="0"/>
          </a:p>
        </p:txBody>
      </p:sp>
    </p:spTree>
    <p:extLst>
      <p:ext uri="{BB962C8B-B14F-4D97-AF65-F5344CB8AC3E}">
        <p14:creationId xmlns:p14="http://schemas.microsoft.com/office/powerpoint/2010/main" val="1950098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0" y="0"/>
            <a:ext cx="9144000" cy="1143000"/>
          </a:xfrm>
        </p:spPr>
        <p:txBody>
          <a:bodyPr>
            <a:normAutofit/>
          </a:bodyPr>
          <a:lstStyle/>
          <a:p>
            <a:pPr algn="ctr" eaLnBrk="1" hangingPunct="1"/>
            <a:r>
              <a:rPr lang="en-US" dirty="0" smtClean="0"/>
              <a:t>Consider Non-Toxic Fescue</a:t>
            </a:r>
          </a:p>
        </p:txBody>
      </p:sp>
      <p:sp>
        <p:nvSpPr>
          <p:cNvPr id="55299" name="Rectangle 3"/>
          <p:cNvSpPr>
            <a:spLocks noGrp="1" noChangeArrowheads="1"/>
          </p:cNvSpPr>
          <p:nvPr>
            <p:ph type="body" idx="1"/>
          </p:nvPr>
        </p:nvSpPr>
        <p:spPr>
          <a:xfrm>
            <a:off x="533400" y="1600200"/>
            <a:ext cx="8040688" cy="4648200"/>
          </a:xfrm>
        </p:spPr>
        <p:txBody>
          <a:bodyPr/>
          <a:lstStyle/>
          <a:p>
            <a:pPr eaLnBrk="1" hangingPunct="1"/>
            <a:endParaRPr lang="en-US" dirty="0" smtClean="0"/>
          </a:p>
        </p:txBody>
      </p:sp>
      <p:graphicFrame>
        <p:nvGraphicFramePr>
          <p:cNvPr id="8" name="Table 7"/>
          <p:cNvGraphicFramePr>
            <a:graphicFrameLocks noGrp="1"/>
          </p:cNvGraphicFramePr>
          <p:nvPr>
            <p:extLst>
              <p:ext uri="{D42A27DB-BD31-4B8C-83A1-F6EECF244321}">
                <p14:modId xmlns:p14="http://schemas.microsoft.com/office/powerpoint/2010/main" val="3685152606"/>
              </p:ext>
            </p:extLst>
          </p:nvPr>
        </p:nvGraphicFramePr>
        <p:xfrm>
          <a:off x="1295400" y="2133600"/>
          <a:ext cx="6248400" cy="1501140"/>
        </p:xfrm>
        <a:graphic>
          <a:graphicData uri="http://schemas.openxmlformats.org/drawingml/2006/table">
            <a:tbl>
              <a:tblPr/>
              <a:tblGrid>
                <a:gridCol w="2108835"/>
                <a:gridCol w="1379855"/>
                <a:gridCol w="1379855"/>
                <a:gridCol w="1379855"/>
              </a:tblGrid>
              <a:tr h="190500">
                <a:tc>
                  <a:txBody>
                    <a:bodyPr/>
                    <a:lstStyle/>
                    <a:p>
                      <a:pPr algn="l" fontAlgn="b"/>
                      <a:endParaRPr lang="en-US" sz="2400" b="0" i="0" u="none" strike="noStrike" dirty="0">
                        <a:solidFill>
                          <a:srgbClr val="000000"/>
                        </a:solidFill>
                        <a:latin typeface="Calibri"/>
                      </a:endParaRPr>
                    </a:p>
                  </a:txBody>
                  <a:tcPr marL="9525" marR="9525" marT="9525" marB="0" anchor="b">
                    <a:lnL w="19050" cap="flat" cmpd="sng" algn="ctr">
                      <a:solidFill>
                        <a:schemeClr val="tx1"/>
                      </a:solidFill>
                      <a:prstDash val="solid"/>
                      <a:round/>
                      <a:headEnd type="none" w="med" len="med"/>
                      <a:tailEnd type="none" w="med" len="med"/>
                    </a:lnL>
                    <a:lnR>
                      <a:noFill/>
                    </a:lnR>
                    <a:lnT w="19050" cap="flat" cmpd="sng" algn="ctr">
                      <a:solidFill>
                        <a:schemeClr val="tx1"/>
                      </a:solidFill>
                      <a:prstDash val="solid"/>
                      <a:round/>
                      <a:headEnd type="none" w="med" len="med"/>
                      <a:tailEnd type="none" w="med" len="med"/>
                    </a:lnT>
                    <a:lnB>
                      <a:noFill/>
                    </a:lnB>
                    <a:solidFill>
                      <a:schemeClr val="bg1"/>
                    </a:solidFill>
                  </a:tcPr>
                </a:tc>
                <a:tc>
                  <a:txBody>
                    <a:bodyPr/>
                    <a:lstStyle/>
                    <a:p>
                      <a:pPr algn="ctr" fontAlgn="b"/>
                      <a:r>
                        <a:rPr lang="en-US" sz="2400" b="0" i="0" u="none" strike="noStrike">
                          <a:solidFill>
                            <a:srgbClr val="000000"/>
                          </a:solidFill>
                          <a:latin typeface="Calibri"/>
                        </a:rPr>
                        <a:t>AR4</a:t>
                      </a:r>
                    </a:p>
                  </a:txBody>
                  <a:tcPr marL="9525" marR="9525" marT="9525" marB="0" anchor="b">
                    <a:lnL>
                      <a:noFill/>
                    </a:lnL>
                    <a:lnR>
                      <a:noFill/>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a:solidFill>
                            <a:srgbClr val="000000"/>
                          </a:solidFill>
                          <a:latin typeface="Calibri"/>
                        </a:rPr>
                        <a:t>E-</a:t>
                      </a:r>
                    </a:p>
                  </a:txBody>
                  <a:tcPr marL="9525" marR="9525" marT="9525" marB="0" anchor="b">
                    <a:lnL>
                      <a:noFill/>
                    </a:lnL>
                    <a:lnR>
                      <a:noFill/>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E+</a:t>
                      </a:r>
                    </a:p>
                  </a:txBody>
                  <a:tcPr marL="9525" marR="9525" marT="9525" marB="0" anchor="b">
                    <a:lnL>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90500">
                <a:tc>
                  <a:txBody>
                    <a:bodyPr/>
                    <a:lstStyle/>
                    <a:p>
                      <a:pPr algn="l" fontAlgn="b"/>
                      <a:r>
                        <a:rPr lang="en-US" sz="2400" b="0" i="0" u="none" strike="noStrike" dirty="0">
                          <a:solidFill>
                            <a:srgbClr val="000000"/>
                          </a:solidFill>
                          <a:latin typeface="Calibri"/>
                        </a:rPr>
                        <a:t>Location</a:t>
                      </a:r>
                    </a:p>
                  </a:txBody>
                  <a:tcPr marL="9525" marR="9525" marT="9525" marB="0" anchor="b">
                    <a:lnL w="19050" cap="flat" cmpd="sng" algn="ctr">
                      <a:solidFill>
                        <a:schemeClr val="tx1"/>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bg1"/>
                    </a:solidFill>
                  </a:tcPr>
                </a:tc>
                <a:tc gridSpan="3">
                  <a:txBody>
                    <a:bodyPr/>
                    <a:lstStyle/>
                    <a:p>
                      <a:pPr algn="ctr" fontAlgn="b"/>
                      <a:r>
                        <a:rPr lang="en-US" sz="2400" b="0" i="0" u="none" strike="noStrike" dirty="0">
                          <a:solidFill>
                            <a:srgbClr val="000000"/>
                          </a:solidFill>
                          <a:latin typeface="Calibri"/>
                        </a:rPr>
                        <a:t>Average Daily Gain (lb)</a:t>
                      </a:r>
                    </a:p>
                  </a:txBody>
                  <a:tcPr marL="9525" marR="9525" marT="9525" marB="0" anchor="b">
                    <a:lnL>
                      <a:noFill/>
                    </a:lnL>
                    <a:lnR w="190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r>
              <a:tr h="190500">
                <a:tc>
                  <a:txBody>
                    <a:bodyPr/>
                    <a:lstStyle/>
                    <a:p>
                      <a:pPr algn="l" fontAlgn="b"/>
                      <a:r>
                        <a:rPr lang="en-US" sz="2400" b="0" i="0" u="none" strike="noStrike">
                          <a:solidFill>
                            <a:srgbClr val="000000"/>
                          </a:solidFill>
                          <a:latin typeface="Calibri"/>
                        </a:rPr>
                        <a:t>Fayetteville, AR</a:t>
                      </a:r>
                    </a:p>
                  </a:txBody>
                  <a:tcPr marL="9525" marR="9525" marT="9525" marB="0" anchor="b">
                    <a:lnL w="1905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400" b="0" i="0" u="none" strike="noStrike" dirty="0">
                          <a:solidFill>
                            <a:srgbClr val="000000"/>
                          </a:solidFill>
                          <a:latin typeface="Calibri"/>
                        </a:rPr>
                        <a:t>1.43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400" b="0" i="0" u="none" strike="noStrike" dirty="0">
                          <a:solidFill>
                            <a:srgbClr val="000000"/>
                          </a:solidFill>
                          <a:latin typeface="Calibri"/>
                        </a:rPr>
                        <a:t>1.55</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400" b="0" i="0" u="none" strike="noStrike">
                          <a:solidFill>
                            <a:srgbClr val="000000"/>
                          </a:solidFill>
                          <a:latin typeface="Calibri"/>
                        </a:rPr>
                        <a:t>0.93</a:t>
                      </a:r>
                    </a:p>
                  </a:txBody>
                  <a:tcPr marL="9525" marR="9525" marT="9525" marB="0" anchor="b">
                    <a:lnL>
                      <a:noFill/>
                    </a:lnL>
                    <a:lnR w="190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tr>
              <a:tr h="190500">
                <a:tc>
                  <a:txBody>
                    <a:bodyPr/>
                    <a:lstStyle/>
                    <a:p>
                      <a:pPr algn="l" fontAlgn="b"/>
                      <a:r>
                        <a:rPr lang="en-US" sz="2400" b="0" i="0" u="none" strike="noStrike" dirty="0">
                          <a:solidFill>
                            <a:srgbClr val="000000"/>
                          </a:solidFill>
                          <a:latin typeface="Calibri"/>
                        </a:rPr>
                        <a:t>Mt. Vernon, MO</a:t>
                      </a:r>
                    </a:p>
                  </a:txBody>
                  <a:tcPr marL="9525" marR="9525" marT="9525" marB="0" anchor="b">
                    <a:lnL w="19050" cap="flat" cmpd="sng" algn="ctr">
                      <a:solidFill>
                        <a:schemeClr val="tx1"/>
                      </a:solidFill>
                      <a:prstDash val="solid"/>
                      <a:round/>
                      <a:headEnd type="none" w="med" len="med"/>
                      <a:tailEnd type="none" w="med" len="med"/>
                    </a:lnL>
                    <a:lnR>
                      <a:noFill/>
                    </a:lnR>
                    <a:lnT>
                      <a:noFill/>
                    </a:lnT>
                    <a:lnB w="1905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400" b="0" i="0" u="none" strike="noStrike">
                          <a:solidFill>
                            <a:srgbClr val="000000"/>
                          </a:solidFill>
                          <a:latin typeface="Calibri"/>
                        </a:rPr>
                        <a:t>1.21</a:t>
                      </a:r>
                    </a:p>
                  </a:txBody>
                  <a:tcPr marL="9525" marR="9525" marT="9525" marB="0" anchor="b">
                    <a:lnL>
                      <a:noFill/>
                    </a:lnL>
                    <a:lnR>
                      <a:noFill/>
                    </a:lnR>
                    <a:lnT>
                      <a:noFill/>
                    </a:lnT>
                    <a:lnB w="1905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1.21</a:t>
                      </a:r>
                    </a:p>
                  </a:txBody>
                  <a:tcPr marL="9525" marR="9525" marT="9525" marB="0" anchor="b">
                    <a:lnL>
                      <a:noFill/>
                    </a:lnL>
                    <a:lnR>
                      <a:noFill/>
                    </a:lnR>
                    <a:lnT>
                      <a:noFill/>
                    </a:lnT>
                    <a:lnB w="1905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0.55</a:t>
                      </a:r>
                    </a:p>
                  </a:txBody>
                  <a:tcPr marL="9525" marR="9525" marT="9525" marB="0" anchor="b">
                    <a:lnL>
                      <a:noFill/>
                    </a:lnL>
                    <a:lnR w="19050" cap="flat" cmpd="sng" algn="ctr">
                      <a:solidFill>
                        <a:schemeClr val="tx1"/>
                      </a:solidFill>
                      <a:prstDash val="solid"/>
                      <a:round/>
                      <a:headEnd type="none" w="med" len="med"/>
                      <a:tailEnd type="none" w="med" len="med"/>
                    </a:lnR>
                    <a:lnT>
                      <a:noFill/>
                    </a:lnT>
                    <a:lnB w="19050" cap="flat" cmpd="sng" algn="ctr">
                      <a:solidFill>
                        <a:schemeClr val="tx1"/>
                      </a:solidFill>
                      <a:prstDash val="solid"/>
                      <a:round/>
                      <a:headEnd type="none" w="med" len="med"/>
                      <a:tailEnd type="none" w="med" len="med"/>
                    </a:lnB>
                    <a:solidFill>
                      <a:schemeClr val="bg1"/>
                    </a:solidFill>
                  </a:tcPr>
                </a:tc>
              </a:tr>
            </a:tbl>
          </a:graphicData>
        </a:graphic>
      </p:graphicFrame>
      <p:sp>
        <p:nvSpPr>
          <p:cNvPr id="9" name="TextBox 8"/>
          <p:cNvSpPr txBox="1"/>
          <p:nvPr/>
        </p:nvSpPr>
        <p:spPr>
          <a:xfrm>
            <a:off x="2819400" y="3657600"/>
            <a:ext cx="2971800" cy="338554"/>
          </a:xfrm>
          <a:prstGeom prst="rect">
            <a:avLst/>
          </a:prstGeom>
          <a:noFill/>
        </p:spPr>
        <p:txBody>
          <a:bodyPr wrap="square" rtlCol="0">
            <a:spAutoFit/>
          </a:bodyPr>
          <a:lstStyle/>
          <a:p>
            <a:pPr algn="ctr"/>
            <a:r>
              <a:rPr lang="en-US" sz="1600" dirty="0">
                <a:solidFill>
                  <a:prstClr val="black"/>
                </a:solidFill>
              </a:rPr>
              <a:t>West et al., 1998</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191000"/>
            <a:ext cx="6742113" cy="254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0096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0" y="304800"/>
            <a:ext cx="9144000" cy="1143000"/>
          </a:xfrm>
        </p:spPr>
        <p:txBody>
          <a:bodyPr>
            <a:normAutofit fontScale="90000"/>
          </a:bodyPr>
          <a:lstStyle/>
          <a:p>
            <a:pPr algn="ctr" eaLnBrk="1" hangingPunct="1"/>
            <a:r>
              <a:rPr lang="en-US" dirty="0" smtClean="0"/>
              <a:t>Non-Toxic Endophyte-Infected Fescue</a:t>
            </a:r>
          </a:p>
        </p:txBody>
      </p:sp>
      <p:sp>
        <p:nvSpPr>
          <p:cNvPr id="55299" name="Rectangle 3"/>
          <p:cNvSpPr>
            <a:spLocks noGrp="1" noChangeArrowheads="1"/>
          </p:cNvSpPr>
          <p:nvPr>
            <p:ph type="body" idx="1"/>
          </p:nvPr>
        </p:nvSpPr>
        <p:spPr>
          <a:xfrm>
            <a:off x="533400" y="1828800"/>
            <a:ext cx="8040688" cy="4648200"/>
          </a:xfrm>
        </p:spPr>
        <p:txBody>
          <a:bodyPr>
            <a:normAutofit/>
          </a:bodyPr>
          <a:lstStyle/>
          <a:p>
            <a:pPr eaLnBrk="1" hangingPunct="1"/>
            <a:r>
              <a:rPr lang="en-US" dirty="0" smtClean="0"/>
              <a:t>Non-toxic </a:t>
            </a:r>
            <a:r>
              <a:rPr lang="en-US" dirty="0" err="1" smtClean="0"/>
              <a:t>endophytes</a:t>
            </a:r>
            <a:r>
              <a:rPr lang="en-US" dirty="0" smtClean="0"/>
              <a:t> (Novel or Friendly)</a:t>
            </a:r>
          </a:p>
          <a:p>
            <a:pPr lvl="1"/>
            <a:r>
              <a:rPr lang="en-US" dirty="0" smtClean="0"/>
              <a:t>Retain persistent qualities</a:t>
            </a:r>
          </a:p>
          <a:p>
            <a:pPr lvl="1"/>
            <a:r>
              <a:rPr lang="en-US" dirty="0" smtClean="0"/>
              <a:t>Animal performance similar to E-</a:t>
            </a:r>
          </a:p>
          <a:p>
            <a:pPr eaLnBrk="1" hangingPunct="1"/>
            <a:r>
              <a:rPr lang="en-US" dirty="0" smtClean="0"/>
              <a:t>Available Varieties: </a:t>
            </a:r>
          </a:p>
          <a:p>
            <a:pPr lvl="1" eaLnBrk="1" hangingPunct="1"/>
            <a:r>
              <a:rPr lang="en-US" dirty="0" err="1" smtClean="0"/>
              <a:t>Jesup</a:t>
            </a:r>
            <a:r>
              <a:rPr lang="en-US" dirty="0" smtClean="0"/>
              <a:t> Tall Fescue with </a:t>
            </a:r>
            <a:r>
              <a:rPr lang="en-US" dirty="0" err="1" smtClean="0"/>
              <a:t>MaxQ</a:t>
            </a:r>
            <a:r>
              <a:rPr lang="en-US" dirty="0" smtClean="0"/>
              <a:t> </a:t>
            </a:r>
          </a:p>
          <a:p>
            <a:pPr lvl="1" eaLnBrk="1" hangingPunct="1"/>
            <a:r>
              <a:rPr lang="en-US" dirty="0" smtClean="0"/>
              <a:t>Advance with AR37 </a:t>
            </a:r>
          </a:p>
          <a:p>
            <a:pPr lvl="1" eaLnBrk="1" hangingPunct="1"/>
            <a:r>
              <a:rPr lang="en-US" dirty="0" smtClean="0"/>
              <a:t>Bar-Optima with E34</a:t>
            </a:r>
          </a:p>
          <a:p>
            <a:pPr lvl="1" eaLnBrk="1" hangingPunct="1"/>
            <a:r>
              <a:rPr lang="en-US" dirty="0" err="1" smtClean="0"/>
              <a:t>Texoma</a:t>
            </a:r>
            <a:r>
              <a:rPr lang="en-US" dirty="0" smtClean="0"/>
              <a:t> with </a:t>
            </a:r>
            <a:r>
              <a:rPr lang="en-US" dirty="0" err="1" smtClean="0"/>
              <a:t>MaxQII</a:t>
            </a:r>
            <a:endParaRPr lang="en-US" dirty="0" smtClean="0"/>
          </a:p>
          <a:p>
            <a:pPr lvl="1" eaLnBrk="1" hangingPunct="1"/>
            <a:r>
              <a:rPr lang="en-US" dirty="0" smtClean="0"/>
              <a:t>Estancia with </a:t>
            </a:r>
            <a:r>
              <a:rPr lang="en-US" dirty="0" err="1" smtClean="0"/>
              <a:t>ArkShield</a:t>
            </a:r>
            <a:endParaRPr lang="en-US" dirty="0" smtClean="0"/>
          </a:p>
          <a:p>
            <a:pPr lvl="1" eaLnBrk="1" hangingPunct="1"/>
            <a:r>
              <a:rPr lang="en-US" dirty="0" err="1" smtClean="0"/>
              <a:t>Duramax</a:t>
            </a:r>
            <a:r>
              <a:rPr lang="en-US" dirty="0" smtClean="0"/>
              <a:t> with Armor</a:t>
            </a:r>
          </a:p>
          <a:p>
            <a:pPr lvl="1" eaLnBrk="1" hangingPunct="1"/>
            <a:r>
              <a:rPr lang="en-US" dirty="0" smtClean="0"/>
              <a:t>Others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7200" y="3962400"/>
            <a:ext cx="3251200" cy="2438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4294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299">
                                            <p:txEl>
                                              <p:pRg st="1" end="1"/>
                                            </p:txEl>
                                          </p:spTgt>
                                        </p:tgtEl>
                                        <p:attrNameLst>
                                          <p:attrName>style.visibility</p:attrName>
                                        </p:attrNameLst>
                                      </p:cBhvr>
                                      <p:to>
                                        <p:strVal val="visible"/>
                                      </p:to>
                                    </p:set>
                                    <p:animEffect transition="in" filter="fade">
                                      <p:cBhvr>
                                        <p:cTn id="7" dur="500"/>
                                        <p:tgtEl>
                                          <p:spTgt spid="55299">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299">
                                            <p:txEl>
                                              <p:pRg st="2" end="2"/>
                                            </p:txEl>
                                          </p:spTgt>
                                        </p:tgtEl>
                                        <p:attrNameLst>
                                          <p:attrName>style.visibility</p:attrName>
                                        </p:attrNameLst>
                                      </p:cBhvr>
                                      <p:to>
                                        <p:strVal val="visible"/>
                                      </p:to>
                                    </p:set>
                                    <p:animEffect transition="in" filter="fade">
                                      <p:cBhvr>
                                        <p:cTn id="10" dur="500"/>
                                        <p:tgtEl>
                                          <p:spTgt spid="55299">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5299">
                                            <p:txEl>
                                              <p:pRg st="3" end="3"/>
                                            </p:txEl>
                                          </p:spTgt>
                                        </p:tgtEl>
                                        <p:attrNameLst>
                                          <p:attrName>style.visibility</p:attrName>
                                        </p:attrNameLst>
                                      </p:cBhvr>
                                      <p:to>
                                        <p:strVal val="visible"/>
                                      </p:to>
                                    </p:set>
                                    <p:animEffect transition="in" filter="fade">
                                      <p:cBhvr>
                                        <p:cTn id="15" dur="500"/>
                                        <p:tgtEl>
                                          <p:spTgt spid="55299">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5299">
                                            <p:txEl>
                                              <p:pRg st="4" end="4"/>
                                            </p:txEl>
                                          </p:spTgt>
                                        </p:tgtEl>
                                        <p:attrNameLst>
                                          <p:attrName>style.visibility</p:attrName>
                                        </p:attrNameLst>
                                      </p:cBhvr>
                                      <p:to>
                                        <p:strVal val="visible"/>
                                      </p:to>
                                    </p:set>
                                    <p:animEffect transition="in" filter="fade">
                                      <p:cBhvr>
                                        <p:cTn id="18" dur="500"/>
                                        <p:tgtEl>
                                          <p:spTgt spid="55299">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5299">
                                            <p:txEl>
                                              <p:pRg st="5" end="5"/>
                                            </p:txEl>
                                          </p:spTgt>
                                        </p:tgtEl>
                                        <p:attrNameLst>
                                          <p:attrName>style.visibility</p:attrName>
                                        </p:attrNameLst>
                                      </p:cBhvr>
                                      <p:to>
                                        <p:strVal val="visible"/>
                                      </p:to>
                                    </p:set>
                                    <p:animEffect transition="in" filter="fade">
                                      <p:cBhvr>
                                        <p:cTn id="21" dur="500"/>
                                        <p:tgtEl>
                                          <p:spTgt spid="55299">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5299">
                                            <p:txEl>
                                              <p:pRg st="6" end="6"/>
                                            </p:txEl>
                                          </p:spTgt>
                                        </p:tgtEl>
                                        <p:attrNameLst>
                                          <p:attrName>style.visibility</p:attrName>
                                        </p:attrNameLst>
                                      </p:cBhvr>
                                      <p:to>
                                        <p:strVal val="visible"/>
                                      </p:to>
                                    </p:set>
                                    <p:animEffect transition="in" filter="fade">
                                      <p:cBhvr>
                                        <p:cTn id="24" dur="500"/>
                                        <p:tgtEl>
                                          <p:spTgt spid="55299">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5299">
                                            <p:txEl>
                                              <p:pRg st="7" end="7"/>
                                            </p:txEl>
                                          </p:spTgt>
                                        </p:tgtEl>
                                        <p:attrNameLst>
                                          <p:attrName>style.visibility</p:attrName>
                                        </p:attrNameLst>
                                      </p:cBhvr>
                                      <p:to>
                                        <p:strVal val="visible"/>
                                      </p:to>
                                    </p:set>
                                    <p:animEffect transition="in" filter="fade">
                                      <p:cBhvr>
                                        <p:cTn id="27" dur="500"/>
                                        <p:tgtEl>
                                          <p:spTgt spid="55299">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5299">
                                            <p:txEl>
                                              <p:pRg st="8" end="8"/>
                                            </p:txEl>
                                          </p:spTgt>
                                        </p:tgtEl>
                                        <p:attrNameLst>
                                          <p:attrName>style.visibility</p:attrName>
                                        </p:attrNameLst>
                                      </p:cBhvr>
                                      <p:to>
                                        <p:strVal val="visible"/>
                                      </p:to>
                                    </p:set>
                                    <p:animEffect transition="in" filter="fade">
                                      <p:cBhvr>
                                        <p:cTn id="30" dur="500"/>
                                        <p:tgtEl>
                                          <p:spTgt spid="55299">
                                            <p:txEl>
                                              <p:pRg st="8" end="8"/>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5299">
                                            <p:txEl>
                                              <p:pRg st="9" end="9"/>
                                            </p:txEl>
                                          </p:spTgt>
                                        </p:tgtEl>
                                        <p:attrNameLst>
                                          <p:attrName>style.visibility</p:attrName>
                                        </p:attrNameLst>
                                      </p:cBhvr>
                                      <p:to>
                                        <p:strVal val="visible"/>
                                      </p:to>
                                    </p:set>
                                    <p:animEffect transition="in" filter="fade">
                                      <p:cBhvr>
                                        <p:cTn id="33" dur="500"/>
                                        <p:tgtEl>
                                          <p:spTgt spid="55299">
                                            <p:txEl>
                                              <p:pRg st="9" end="9"/>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5299">
                                            <p:txEl>
                                              <p:pRg st="10" end="10"/>
                                            </p:txEl>
                                          </p:spTgt>
                                        </p:tgtEl>
                                        <p:attrNameLst>
                                          <p:attrName>style.visibility</p:attrName>
                                        </p:attrNameLst>
                                      </p:cBhvr>
                                      <p:to>
                                        <p:strVal val="visible"/>
                                      </p:to>
                                    </p:set>
                                    <p:animEffect transition="in" filter="fade">
                                      <p:cBhvr>
                                        <p:cTn id="36" dur="500"/>
                                        <p:tgtEl>
                                          <p:spTgt spid="5529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algn="ctr" eaLnBrk="1" hangingPunct="1"/>
            <a:r>
              <a:rPr lang="en-US" dirty="0" smtClean="0"/>
              <a:t>Tall Fescue</a:t>
            </a:r>
          </a:p>
        </p:txBody>
      </p:sp>
      <p:sp>
        <p:nvSpPr>
          <p:cNvPr id="53251" name="Rectangle 3"/>
          <p:cNvSpPr>
            <a:spLocks noGrp="1" noChangeArrowheads="1"/>
          </p:cNvSpPr>
          <p:nvPr>
            <p:ph type="body" idx="1"/>
          </p:nvPr>
        </p:nvSpPr>
        <p:spPr>
          <a:xfrm>
            <a:off x="304800" y="1676400"/>
            <a:ext cx="4800600" cy="4648200"/>
          </a:xfrm>
        </p:spPr>
        <p:txBody>
          <a:bodyPr>
            <a:normAutofit lnSpcReduction="10000"/>
          </a:bodyPr>
          <a:lstStyle/>
          <a:p>
            <a:pPr eaLnBrk="1" hangingPunct="1">
              <a:lnSpc>
                <a:spcPct val="90000"/>
              </a:lnSpc>
            </a:pPr>
            <a:r>
              <a:rPr lang="en-US" dirty="0" smtClean="0"/>
              <a:t>Early spring production</a:t>
            </a:r>
          </a:p>
          <a:p>
            <a:pPr eaLnBrk="1" hangingPunct="1">
              <a:lnSpc>
                <a:spcPct val="90000"/>
              </a:lnSpc>
            </a:pPr>
            <a:r>
              <a:rPr lang="en-US" dirty="0" smtClean="0"/>
              <a:t>Medium to high yield potential</a:t>
            </a:r>
          </a:p>
          <a:p>
            <a:pPr eaLnBrk="1" hangingPunct="1">
              <a:lnSpc>
                <a:spcPct val="90000"/>
              </a:lnSpc>
            </a:pPr>
            <a:r>
              <a:rPr lang="en-US" dirty="0" smtClean="0"/>
              <a:t>Excellent Persistence</a:t>
            </a:r>
          </a:p>
          <a:p>
            <a:pPr eaLnBrk="1" hangingPunct="1">
              <a:lnSpc>
                <a:spcPct val="90000"/>
              </a:lnSpc>
            </a:pPr>
            <a:r>
              <a:rPr lang="en-US" dirty="0" smtClean="0"/>
              <a:t>Good Tolerance to:</a:t>
            </a:r>
          </a:p>
          <a:p>
            <a:pPr lvl="1">
              <a:lnSpc>
                <a:spcPct val="90000"/>
              </a:lnSpc>
            </a:pPr>
            <a:r>
              <a:rPr lang="en-US" dirty="0" smtClean="0"/>
              <a:t>Poor Drainage</a:t>
            </a:r>
          </a:p>
          <a:p>
            <a:pPr lvl="1">
              <a:lnSpc>
                <a:spcPct val="90000"/>
              </a:lnSpc>
            </a:pPr>
            <a:r>
              <a:rPr lang="en-US" dirty="0" smtClean="0"/>
              <a:t>Low Soil Fertility</a:t>
            </a:r>
          </a:p>
          <a:p>
            <a:pPr lvl="1">
              <a:lnSpc>
                <a:spcPct val="90000"/>
              </a:lnSpc>
            </a:pPr>
            <a:r>
              <a:rPr lang="en-US" dirty="0" smtClean="0"/>
              <a:t>Drought</a:t>
            </a:r>
          </a:p>
          <a:p>
            <a:pPr lvl="1">
              <a:lnSpc>
                <a:spcPct val="90000"/>
              </a:lnSpc>
            </a:pPr>
            <a:r>
              <a:rPr lang="en-US" dirty="0" smtClean="0"/>
              <a:t>Heat Stress</a:t>
            </a:r>
          </a:p>
          <a:p>
            <a:pPr lvl="1">
              <a:lnSpc>
                <a:spcPct val="90000"/>
              </a:lnSpc>
            </a:pPr>
            <a:r>
              <a:rPr lang="en-US" dirty="0" smtClean="0"/>
              <a:t>Cold Temperatures</a:t>
            </a:r>
          </a:p>
          <a:p>
            <a:pPr eaLnBrk="1" hangingPunct="1">
              <a:lnSpc>
                <a:spcPct val="90000"/>
              </a:lnSpc>
            </a:pPr>
            <a:r>
              <a:rPr lang="en-US" dirty="0" smtClean="0"/>
              <a:t>Poor forage quality due to the endophyte	</a:t>
            </a:r>
          </a:p>
          <a:p>
            <a:pPr eaLnBrk="1" hangingPunct="1">
              <a:lnSpc>
                <a:spcPct val="90000"/>
              </a:lnSpc>
            </a:pPr>
            <a:endParaRPr lang="en-US" dirty="0" smtClean="0"/>
          </a:p>
        </p:txBody>
      </p:sp>
      <p:pic>
        <p:nvPicPr>
          <p:cNvPr id="2050" name="Picture 2"/>
          <p:cNvPicPr>
            <a:picLocks noChangeAspect="1" noChangeArrowheads="1"/>
          </p:cNvPicPr>
          <p:nvPr/>
        </p:nvPicPr>
        <p:blipFill>
          <a:blip r:embed="rId3" cstate="print"/>
          <a:srcRect l="52500" t="60937" r="14375" b="10937"/>
          <a:stretch>
            <a:fillRect/>
          </a:stretch>
        </p:blipFill>
        <p:spPr bwMode="auto">
          <a:xfrm>
            <a:off x="4876800" y="3810000"/>
            <a:ext cx="4038600" cy="2743200"/>
          </a:xfrm>
          <a:prstGeom prst="rect">
            <a:avLst/>
          </a:prstGeom>
          <a:noFill/>
          <a:ln w="9525">
            <a:solidFill>
              <a:schemeClr val="tx1"/>
            </a:solidFill>
            <a:miter lim="800000"/>
            <a:headEnd/>
            <a:tailEnd/>
          </a:ln>
        </p:spPr>
      </p:pic>
      <p:pic>
        <p:nvPicPr>
          <p:cNvPr id="7" name="Picture 2"/>
          <p:cNvPicPr>
            <a:picLocks noChangeAspect="1" noChangeArrowheads="1"/>
          </p:cNvPicPr>
          <p:nvPr/>
        </p:nvPicPr>
        <p:blipFill>
          <a:blip r:embed="rId3" cstate="print"/>
          <a:srcRect l="52500" t="34375" r="29375" b="41406"/>
          <a:stretch>
            <a:fillRect/>
          </a:stretch>
        </p:blipFill>
        <p:spPr bwMode="auto">
          <a:xfrm>
            <a:off x="5181600" y="1371600"/>
            <a:ext cx="2209800" cy="2362200"/>
          </a:xfrm>
          <a:prstGeom prst="rect">
            <a:avLst/>
          </a:prstGeom>
          <a:noFill/>
          <a:ln w="9525">
            <a:solidFill>
              <a:schemeClr val="tx1"/>
            </a:solidFill>
            <a:miter lim="800000"/>
            <a:headEnd/>
            <a:tailEnd/>
          </a:ln>
        </p:spPr>
      </p:pic>
      <p:pic>
        <p:nvPicPr>
          <p:cNvPr id="8" name="Picture 2"/>
          <p:cNvPicPr>
            <a:picLocks noChangeAspect="1" noChangeArrowheads="1"/>
          </p:cNvPicPr>
          <p:nvPr/>
        </p:nvPicPr>
        <p:blipFill>
          <a:blip r:embed="rId3" cstate="print"/>
          <a:srcRect l="79375" t="25001" r="14375" b="42187"/>
          <a:stretch>
            <a:fillRect/>
          </a:stretch>
        </p:blipFill>
        <p:spPr bwMode="auto">
          <a:xfrm>
            <a:off x="7772400" y="533400"/>
            <a:ext cx="762000" cy="32004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170024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525963"/>
          </a:xfrm>
        </p:spPr>
        <p:txBody>
          <a:bodyPr>
            <a:normAutofit/>
          </a:bodyPr>
          <a:lstStyle/>
          <a:p>
            <a:r>
              <a:rPr lang="en-US" dirty="0" smtClean="0"/>
              <a:t>Lower conception rates</a:t>
            </a:r>
          </a:p>
          <a:p>
            <a:r>
              <a:rPr lang="en-US" dirty="0" smtClean="0"/>
              <a:t>Reduced milk production</a:t>
            </a:r>
          </a:p>
          <a:p>
            <a:r>
              <a:rPr lang="en-US" dirty="0" smtClean="0"/>
              <a:t>Reduced feed intake</a:t>
            </a:r>
          </a:p>
          <a:p>
            <a:r>
              <a:rPr lang="en-US" dirty="0" smtClean="0"/>
              <a:t>Rough hair coat</a:t>
            </a:r>
          </a:p>
          <a:p>
            <a:r>
              <a:rPr lang="en-US" dirty="0" smtClean="0"/>
              <a:t>Increased core body temperature in summer (leads to heat stress)</a:t>
            </a:r>
          </a:p>
          <a:p>
            <a:r>
              <a:rPr lang="en-US" dirty="0" smtClean="0"/>
              <a:t>Frozen nose, ears, tails, etc (in winter)</a:t>
            </a:r>
          </a:p>
          <a:p>
            <a:r>
              <a:rPr lang="en-US" dirty="0" smtClean="0"/>
              <a:t>Fescue foot </a:t>
            </a:r>
          </a:p>
          <a:p>
            <a:endParaRPr lang="en-US" dirty="0"/>
          </a:p>
        </p:txBody>
      </p:sp>
      <p:sp>
        <p:nvSpPr>
          <p:cNvPr id="3" name="Title 2"/>
          <p:cNvSpPr>
            <a:spLocks noGrp="1"/>
          </p:cNvSpPr>
          <p:nvPr>
            <p:ph type="title"/>
          </p:nvPr>
        </p:nvSpPr>
        <p:spPr>
          <a:xfrm>
            <a:off x="457200" y="76200"/>
            <a:ext cx="8229600" cy="1143000"/>
          </a:xfrm>
        </p:spPr>
        <p:txBody>
          <a:bodyPr>
            <a:normAutofit fontScale="90000"/>
          </a:bodyPr>
          <a:lstStyle/>
          <a:p>
            <a:pPr algn="ctr"/>
            <a:r>
              <a:rPr lang="en-US" dirty="0" smtClean="0"/>
              <a:t>Problems with Toxic Endophyte Infected Tall Fescue</a:t>
            </a:r>
            <a:endParaRPr lang="en-US" dirty="0"/>
          </a:p>
        </p:txBody>
      </p:sp>
      <p:pic>
        <p:nvPicPr>
          <p:cNvPr id="3074" name="Picture 2" descr="http://t3.gstatic.com/images?q=tbn:zJYvaqxgsRT_iM:http://oregonstate.edu/dept/EOARC/abouthome/scientists/images/FescueFootLeg1.JPG&amp;t=1"/>
          <p:cNvPicPr>
            <a:picLocks noChangeAspect="1" noChangeArrowheads="1"/>
          </p:cNvPicPr>
          <p:nvPr/>
        </p:nvPicPr>
        <p:blipFill>
          <a:blip r:embed="rId2" cstate="print"/>
          <a:srcRect/>
          <a:stretch>
            <a:fillRect/>
          </a:stretch>
        </p:blipFill>
        <p:spPr bwMode="auto">
          <a:xfrm>
            <a:off x="5410200" y="4648200"/>
            <a:ext cx="3114675" cy="2020631"/>
          </a:xfrm>
          <a:prstGeom prst="rect">
            <a:avLst/>
          </a:prstGeom>
          <a:noFill/>
          <a:ln>
            <a:solidFill>
              <a:schemeClr val="tx1"/>
            </a:solidFill>
          </a:ln>
        </p:spPr>
      </p:pic>
    </p:spTree>
    <p:extLst>
      <p:ext uri="{BB962C8B-B14F-4D97-AF65-F5344CB8AC3E}">
        <p14:creationId xmlns:p14="http://schemas.microsoft.com/office/powerpoint/2010/main" val="2512684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304800"/>
            <a:ext cx="7924800" cy="1143000"/>
          </a:xfrm>
        </p:spPr>
        <p:txBody>
          <a:bodyPr>
            <a:normAutofit fontScale="90000"/>
          </a:bodyPr>
          <a:lstStyle/>
          <a:p>
            <a:pPr algn="ctr" eaLnBrk="1" hangingPunct="1"/>
            <a:r>
              <a:rPr lang="en-US" dirty="0" smtClean="0"/>
              <a:t>Novel Endophyte-Infected Fescue</a:t>
            </a:r>
          </a:p>
        </p:txBody>
      </p:sp>
      <p:sp>
        <p:nvSpPr>
          <p:cNvPr id="55299" name="Rectangle 3"/>
          <p:cNvSpPr>
            <a:spLocks noGrp="1" noChangeArrowheads="1"/>
          </p:cNvSpPr>
          <p:nvPr>
            <p:ph type="body" idx="1"/>
          </p:nvPr>
        </p:nvSpPr>
        <p:spPr>
          <a:xfrm>
            <a:off x="533400" y="1371600"/>
            <a:ext cx="8040688" cy="4648200"/>
          </a:xfrm>
        </p:spPr>
        <p:txBody>
          <a:bodyPr/>
          <a:lstStyle/>
          <a:p>
            <a:pPr eaLnBrk="1" hangingPunct="1"/>
            <a:r>
              <a:rPr lang="en-US" dirty="0" smtClean="0"/>
              <a:t>Novel </a:t>
            </a:r>
            <a:r>
              <a:rPr lang="en-US" dirty="0" err="1" smtClean="0"/>
              <a:t>endophytes</a:t>
            </a:r>
            <a:r>
              <a:rPr lang="en-US" dirty="0" smtClean="0"/>
              <a:t> (“Friendly”) retains the good qualities of fescue</a:t>
            </a:r>
          </a:p>
          <a:p>
            <a:pPr eaLnBrk="1" hangingPunct="1"/>
            <a:r>
              <a:rPr lang="en-US" dirty="0" smtClean="0"/>
              <a:t>Available Varieties: </a:t>
            </a:r>
          </a:p>
          <a:p>
            <a:pPr lvl="1" eaLnBrk="1" hangingPunct="1"/>
            <a:r>
              <a:rPr lang="en-US" dirty="0" err="1" smtClean="0"/>
              <a:t>MaxQ</a:t>
            </a:r>
            <a:r>
              <a:rPr lang="en-US" dirty="0" smtClean="0"/>
              <a:t> </a:t>
            </a:r>
          </a:p>
          <a:p>
            <a:pPr lvl="1" eaLnBrk="1" hangingPunct="1"/>
            <a:r>
              <a:rPr lang="en-US" dirty="0" smtClean="0"/>
              <a:t>Advance </a:t>
            </a:r>
          </a:p>
          <a:p>
            <a:pPr lvl="1" eaLnBrk="1" hangingPunct="1"/>
            <a:r>
              <a:rPr lang="en-US" dirty="0" smtClean="0"/>
              <a:t>Bar-Optima</a:t>
            </a:r>
          </a:p>
          <a:p>
            <a:pPr lvl="1" eaLnBrk="1" hangingPunct="1"/>
            <a:r>
              <a:rPr lang="en-US" dirty="0" smtClean="0"/>
              <a:t>Others 		 	</a:t>
            </a:r>
          </a:p>
        </p:txBody>
      </p:sp>
      <p:graphicFrame>
        <p:nvGraphicFramePr>
          <p:cNvPr id="8" name="Table 7"/>
          <p:cNvGraphicFramePr>
            <a:graphicFrameLocks noGrp="1"/>
          </p:cNvGraphicFramePr>
          <p:nvPr>
            <p:extLst>
              <p:ext uri="{D42A27DB-BD31-4B8C-83A1-F6EECF244321}">
                <p14:modId xmlns:p14="http://schemas.microsoft.com/office/powerpoint/2010/main" val="2472659924"/>
              </p:ext>
            </p:extLst>
          </p:nvPr>
        </p:nvGraphicFramePr>
        <p:xfrm>
          <a:off x="1219200" y="5105400"/>
          <a:ext cx="6248400" cy="1501140"/>
        </p:xfrm>
        <a:graphic>
          <a:graphicData uri="http://schemas.openxmlformats.org/drawingml/2006/table">
            <a:tbl>
              <a:tblPr/>
              <a:tblGrid>
                <a:gridCol w="2108835"/>
                <a:gridCol w="1379855"/>
                <a:gridCol w="1379855"/>
                <a:gridCol w="1379855"/>
              </a:tblGrid>
              <a:tr h="190500">
                <a:tc>
                  <a:txBody>
                    <a:bodyPr/>
                    <a:lstStyle/>
                    <a:p>
                      <a:pPr algn="l" fontAlgn="b"/>
                      <a:endParaRPr lang="en-US" sz="2400" b="0" i="0" u="none" strike="noStrike" dirty="0">
                        <a:solidFill>
                          <a:srgbClr val="000000"/>
                        </a:solidFill>
                        <a:latin typeface="Calibri"/>
                      </a:endParaRPr>
                    </a:p>
                  </a:txBody>
                  <a:tcPr marL="9525" marR="9525" marT="9525" marB="0" anchor="b">
                    <a:lnL w="19050" cap="flat" cmpd="sng" algn="ctr">
                      <a:solidFill>
                        <a:schemeClr val="tx1"/>
                      </a:solidFill>
                      <a:prstDash val="solid"/>
                      <a:round/>
                      <a:headEnd type="none" w="med" len="med"/>
                      <a:tailEnd type="none" w="med" len="med"/>
                    </a:lnL>
                    <a:lnR>
                      <a:noFill/>
                    </a:lnR>
                    <a:lnT w="19050" cap="flat" cmpd="sng" algn="ctr">
                      <a:solidFill>
                        <a:schemeClr val="tx1"/>
                      </a:solidFill>
                      <a:prstDash val="solid"/>
                      <a:round/>
                      <a:headEnd type="none" w="med" len="med"/>
                      <a:tailEnd type="none" w="med" len="med"/>
                    </a:lnT>
                    <a:lnB>
                      <a:noFill/>
                    </a:lnB>
                    <a:solidFill>
                      <a:schemeClr val="bg1"/>
                    </a:solidFill>
                  </a:tcPr>
                </a:tc>
                <a:tc>
                  <a:txBody>
                    <a:bodyPr/>
                    <a:lstStyle/>
                    <a:p>
                      <a:pPr algn="ctr" fontAlgn="b"/>
                      <a:r>
                        <a:rPr lang="en-US" sz="2400" b="0" i="0" u="none" strike="noStrike">
                          <a:solidFill>
                            <a:srgbClr val="000000"/>
                          </a:solidFill>
                          <a:latin typeface="Calibri"/>
                        </a:rPr>
                        <a:t>AR4</a:t>
                      </a:r>
                    </a:p>
                  </a:txBody>
                  <a:tcPr marL="9525" marR="9525" marT="9525" marB="0" anchor="b">
                    <a:lnL>
                      <a:noFill/>
                    </a:lnL>
                    <a:lnR>
                      <a:noFill/>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a:solidFill>
                            <a:srgbClr val="000000"/>
                          </a:solidFill>
                          <a:latin typeface="Calibri"/>
                        </a:rPr>
                        <a:t>E-</a:t>
                      </a:r>
                    </a:p>
                  </a:txBody>
                  <a:tcPr marL="9525" marR="9525" marT="9525" marB="0" anchor="b">
                    <a:lnL>
                      <a:noFill/>
                    </a:lnL>
                    <a:lnR>
                      <a:noFill/>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a:solidFill>
                            <a:srgbClr val="000000"/>
                          </a:solidFill>
                          <a:latin typeface="Calibri"/>
                        </a:rPr>
                        <a:t>E+</a:t>
                      </a:r>
                    </a:p>
                  </a:txBody>
                  <a:tcPr marL="9525" marR="9525" marT="9525" marB="0" anchor="b">
                    <a:lnL>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90500">
                <a:tc>
                  <a:txBody>
                    <a:bodyPr/>
                    <a:lstStyle/>
                    <a:p>
                      <a:pPr algn="l" fontAlgn="b"/>
                      <a:r>
                        <a:rPr lang="en-US" sz="2400" b="0" i="0" u="none" strike="noStrike" dirty="0">
                          <a:solidFill>
                            <a:srgbClr val="000000"/>
                          </a:solidFill>
                          <a:latin typeface="Calibri"/>
                        </a:rPr>
                        <a:t>Location</a:t>
                      </a:r>
                    </a:p>
                  </a:txBody>
                  <a:tcPr marL="9525" marR="9525" marT="9525" marB="0" anchor="b">
                    <a:lnL w="19050" cap="flat" cmpd="sng" algn="ctr">
                      <a:solidFill>
                        <a:schemeClr val="tx1"/>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bg1"/>
                    </a:solidFill>
                  </a:tcPr>
                </a:tc>
                <a:tc gridSpan="3">
                  <a:txBody>
                    <a:bodyPr/>
                    <a:lstStyle/>
                    <a:p>
                      <a:pPr algn="ctr" fontAlgn="b"/>
                      <a:r>
                        <a:rPr lang="en-US" sz="2400" b="0" i="0" u="none" strike="noStrike" dirty="0">
                          <a:solidFill>
                            <a:srgbClr val="000000"/>
                          </a:solidFill>
                          <a:latin typeface="Calibri"/>
                        </a:rPr>
                        <a:t>Average Daily Gain (lb)</a:t>
                      </a:r>
                    </a:p>
                  </a:txBody>
                  <a:tcPr marL="9525" marR="9525" marT="9525" marB="0" anchor="b">
                    <a:lnL>
                      <a:noFill/>
                    </a:lnL>
                    <a:lnR w="190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r>
              <a:tr h="190500">
                <a:tc>
                  <a:txBody>
                    <a:bodyPr/>
                    <a:lstStyle/>
                    <a:p>
                      <a:pPr algn="l" fontAlgn="b"/>
                      <a:r>
                        <a:rPr lang="en-US" sz="2400" b="0" i="0" u="none" strike="noStrike" dirty="0">
                          <a:solidFill>
                            <a:srgbClr val="000000"/>
                          </a:solidFill>
                          <a:latin typeface="Calibri"/>
                        </a:rPr>
                        <a:t>Fayetteville, AR</a:t>
                      </a:r>
                    </a:p>
                  </a:txBody>
                  <a:tcPr marL="9525" marR="9525" marT="9525" marB="0" anchor="b">
                    <a:lnL w="1905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400" b="0" i="0" u="none" strike="noStrike" dirty="0">
                          <a:solidFill>
                            <a:srgbClr val="000000"/>
                          </a:solidFill>
                          <a:latin typeface="Calibri"/>
                        </a:rPr>
                        <a:t>1.43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400" b="0" i="0" u="none" strike="noStrike" dirty="0">
                          <a:solidFill>
                            <a:srgbClr val="000000"/>
                          </a:solidFill>
                          <a:latin typeface="Calibri"/>
                        </a:rPr>
                        <a:t>1.55</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400" b="0" i="0" u="none" strike="noStrike">
                          <a:solidFill>
                            <a:srgbClr val="000000"/>
                          </a:solidFill>
                          <a:latin typeface="Calibri"/>
                        </a:rPr>
                        <a:t>0.93</a:t>
                      </a:r>
                    </a:p>
                  </a:txBody>
                  <a:tcPr marL="9525" marR="9525" marT="9525" marB="0" anchor="b">
                    <a:lnL>
                      <a:noFill/>
                    </a:lnL>
                    <a:lnR w="190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tr>
              <a:tr h="190500">
                <a:tc>
                  <a:txBody>
                    <a:bodyPr/>
                    <a:lstStyle/>
                    <a:p>
                      <a:pPr algn="l" fontAlgn="b"/>
                      <a:r>
                        <a:rPr lang="en-US" sz="2400" b="0" i="0" u="none" strike="noStrike">
                          <a:solidFill>
                            <a:srgbClr val="000000"/>
                          </a:solidFill>
                          <a:latin typeface="Calibri"/>
                        </a:rPr>
                        <a:t>Mt. Vernon, MO</a:t>
                      </a:r>
                    </a:p>
                  </a:txBody>
                  <a:tcPr marL="9525" marR="9525" marT="9525" marB="0" anchor="b">
                    <a:lnL w="19050" cap="flat" cmpd="sng" algn="ctr">
                      <a:solidFill>
                        <a:schemeClr val="tx1"/>
                      </a:solidFill>
                      <a:prstDash val="solid"/>
                      <a:round/>
                      <a:headEnd type="none" w="med" len="med"/>
                      <a:tailEnd type="none" w="med" len="med"/>
                    </a:lnL>
                    <a:lnR>
                      <a:noFill/>
                    </a:lnR>
                    <a:lnT>
                      <a:noFill/>
                    </a:lnT>
                    <a:lnB w="1905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400" b="0" i="0" u="none" strike="noStrike">
                          <a:solidFill>
                            <a:srgbClr val="000000"/>
                          </a:solidFill>
                          <a:latin typeface="Calibri"/>
                        </a:rPr>
                        <a:t>1.21</a:t>
                      </a:r>
                    </a:p>
                  </a:txBody>
                  <a:tcPr marL="9525" marR="9525" marT="9525" marB="0" anchor="b">
                    <a:lnL>
                      <a:noFill/>
                    </a:lnL>
                    <a:lnR>
                      <a:noFill/>
                    </a:lnR>
                    <a:lnT>
                      <a:noFill/>
                    </a:lnT>
                    <a:lnB w="1905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1.21</a:t>
                      </a:r>
                    </a:p>
                  </a:txBody>
                  <a:tcPr marL="9525" marR="9525" marT="9525" marB="0" anchor="b">
                    <a:lnL>
                      <a:noFill/>
                    </a:lnL>
                    <a:lnR>
                      <a:noFill/>
                    </a:lnR>
                    <a:lnT>
                      <a:noFill/>
                    </a:lnT>
                    <a:lnB w="1905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0.55</a:t>
                      </a:r>
                    </a:p>
                  </a:txBody>
                  <a:tcPr marL="9525" marR="9525" marT="9525" marB="0" anchor="b">
                    <a:lnL>
                      <a:noFill/>
                    </a:lnL>
                    <a:lnR w="19050" cap="flat" cmpd="sng" algn="ctr">
                      <a:solidFill>
                        <a:schemeClr val="tx1"/>
                      </a:solidFill>
                      <a:prstDash val="solid"/>
                      <a:round/>
                      <a:headEnd type="none" w="med" len="med"/>
                      <a:tailEnd type="none" w="med" len="med"/>
                    </a:lnR>
                    <a:lnT>
                      <a:noFill/>
                    </a:lnT>
                    <a:lnB w="19050" cap="flat" cmpd="sng" algn="ctr">
                      <a:solidFill>
                        <a:schemeClr val="tx1"/>
                      </a:solidFill>
                      <a:prstDash val="solid"/>
                      <a:round/>
                      <a:headEnd type="none" w="med" len="med"/>
                      <a:tailEnd type="none" w="med" len="med"/>
                    </a:lnB>
                    <a:solidFill>
                      <a:schemeClr val="bg1"/>
                    </a:solidFill>
                  </a:tcPr>
                </a:tc>
              </a:tr>
            </a:tbl>
          </a:graphicData>
        </a:graphic>
      </p:graphicFrame>
      <p:sp>
        <p:nvSpPr>
          <p:cNvPr id="9" name="TextBox 8"/>
          <p:cNvSpPr txBox="1"/>
          <p:nvPr/>
        </p:nvSpPr>
        <p:spPr>
          <a:xfrm>
            <a:off x="2819400" y="6629400"/>
            <a:ext cx="2971800" cy="276999"/>
          </a:xfrm>
          <a:prstGeom prst="rect">
            <a:avLst/>
          </a:prstGeom>
          <a:noFill/>
        </p:spPr>
        <p:txBody>
          <a:bodyPr wrap="square" rtlCol="0">
            <a:spAutoFit/>
          </a:bodyPr>
          <a:lstStyle/>
          <a:p>
            <a:pPr algn="ctr"/>
            <a:r>
              <a:rPr lang="en-US" sz="1200" dirty="0" smtClean="0"/>
              <a:t>West et al., 1998</a:t>
            </a:r>
            <a:endParaRPr lang="en-US" sz="1200" dirty="0"/>
          </a:p>
        </p:txBody>
      </p:sp>
    </p:spTree>
    <p:extLst>
      <p:ext uri="{BB962C8B-B14F-4D97-AF65-F5344CB8AC3E}">
        <p14:creationId xmlns:p14="http://schemas.microsoft.com/office/powerpoint/2010/main" val="3198649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343400"/>
            <a:ext cx="8229600" cy="2438400"/>
          </a:xfrm>
        </p:spPr>
        <p:txBody>
          <a:bodyPr>
            <a:normAutofit fontScale="85000" lnSpcReduction="10000"/>
          </a:bodyPr>
          <a:lstStyle/>
          <a:p>
            <a:r>
              <a:rPr lang="en-US" dirty="0" smtClean="0"/>
              <a:t>Feedlot performance (lbs per animal) of beef cattle after grazing three types of tall fescue.</a:t>
            </a:r>
          </a:p>
          <a:p>
            <a:r>
              <a:rPr lang="en-US" dirty="0" smtClean="0"/>
              <a:t>Cattle that previously grazed E- and E++ tall fescue entered the feedlot 117 pounds heavier finished 108 pounds heavier than cattle that grazed E+ tall fescue.</a:t>
            </a:r>
            <a:br>
              <a:rPr lang="en-US" dirty="0" smtClean="0"/>
            </a:br>
            <a:r>
              <a:rPr lang="en-US" dirty="0" smtClean="0"/>
              <a:t/>
            </a:r>
            <a:br>
              <a:rPr lang="en-US" dirty="0" smtClean="0"/>
            </a:br>
            <a:endParaRPr lang="en-US" dirty="0"/>
          </a:p>
        </p:txBody>
      </p:sp>
      <p:sp>
        <p:nvSpPr>
          <p:cNvPr id="3" name="Title 2"/>
          <p:cNvSpPr>
            <a:spLocks noGrp="1"/>
          </p:cNvSpPr>
          <p:nvPr>
            <p:ph type="title"/>
          </p:nvPr>
        </p:nvSpPr>
        <p:spPr/>
        <p:txBody>
          <a:bodyPr>
            <a:normAutofit fontScale="90000"/>
          </a:bodyPr>
          <a:lstStyle/>
          <a:p>
            <a:r>
              <a:rPr lang="en-US" dirty="0" smtClean="0"/>
              <a:t>Novel Endophyte-Infected Fescue</a:t>
            </a:r>
            <a:endParaRPr lang="en-US" dirty="0"/>
          </a:p>
        </p:txBody>
      </p:sp>
      <p:pic>
        <p:nvPicPr>
          <p:cNvPr id="137218" name="Picture 2" descr="Tall Fescue Toxicosis and Management"/>
          <p:cNvPicPr>
            <a:picLocks noChangeAspect="1" noChangeArrowheads="1"/>
          </p:cNvPicPr>
          <p:nvPr/>
        </p:nvPicPr>
        <p:blipFill>
          <a:blip r:embed="rId2" cstate="print"/>
          <a:srcRect/>
          <a:stretch>
            <a:fillRect/>
          </a:stretch>
        </p:blipFill>
        <p:spPr bwMode="auto">
          <a:xfrm>
            <a:off x="2209800" y="1216814"/>
            <a:ext cx="4495800" cy="3050386"/>
          </a:xfrm>
          <a:prstGeom prst="rect">
            <a:avLst/>
          </a:prstGeom>
          <a:noFill/>
          <a:ln>
            <a:solidFill>
              <a:schemeClr val="tx1"/>
            </a:solidFill>
          </a:ln>
        </p:spPr>
      </p:pic>
      <p:sp>
        <p:nvSpPr>
          <p:cNvPr id="5" name="TextBox 4"/>
          <p:cNvSpPr txBox="1"/>
          <p:nvPr/>
        </p:nvSpPr>
        <p:spPr>
          <a:xfrm>
            <a:off x="6096000" y="6581001"/>
            <a:ext cx="2971800" cy="276999"/>
          </a:xfrm>
          <a:prstGeom prst="rect">
            <a:avLst/>
          </a:prstGeom>
          <a:noFill/>
        </p:spPr>
        <p:txBody>
          <a:bodyPr wrap="square" rtlCol="0">
            <a:spAutoFit/>
          </a:bodyPr>
          <a:lstStyle/>
          <a:p>
            <a:pPr algn="r"/>
            <a:r>
              <a:rPr lang="en-US" sz="1200" dirty="0" smtClean="0"/>
              <a:t>Roberts and </a:t>
            </a:r>
            <a:r>
              <a:rPr lang="en-US" sz="1200" dirty="0" err="1" smtClean="0"/>
              <a:t>Andrae</a:t>
            </a:r>
            <a:r>
              <a:rPr lang="en-US" sz="1200" dirty="0" smtClean="0"/>
              <a:t>, 2004</a:t>
            </a:r>
            <a:endParaRPr lang="en-US" sz="1200" dirty="0"/>
          </a:p>
        </p:txBody>
      </p:sp>
    </p:spTree>
    <p:extLst>
      <p:ext uri="{BB962C8B-B14F-4D97-AF65-F5344CB8AC3E}">
        <p14:creationId xmlns:p14="http://schemas.microsoft.com/office/powerpoint/2010/main" val="14144823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algn="ctr" eaLnBrk="1" hangingPunct="1"/>
            <a:r>
              <a:rPr lang="en-US" dirty="0" err="1" smtClean="0"/>
              <a:t>Orchardgrass</a:t>
            </a:r>
            <a:endParaRPr lang="en-US" dirty="0" smtClean="0"/>
          </a:p>
        </p:txBody>
      </p:sp>
      <p:sp>
        <p:nvSpPr>
          <p:cNvPr id="56323" name="Rectangle 3"/>
          <p:cNvSpPr>
            <a:spLocks noGrp="1" noChangeArrowheads="1"/>
          </p:cNvSpPr>
          <p:nvPr>
            <p:ph type="body" idx="1"/>
          </p:nvPr>
        </p:nvSpPr>
        <p:spPr>
          <a:xfrm>
            <a:off x="304800" y="1371600"/>
            <a:ext cx="4800600" cy="4724400"/>
          </a:xfrm>
        </p:spPr>
        <p:txBody>
          <a:bodyPr>
            <a:normAutofit lnSpcReduction="10000"/>
          </a:bodyPr>
          <a:lstStyle/>
          <a:p>
            <a:pPr eaLnBrk="1" hangingPunct="1">
              <a:lnSpc>
                <a:spcPct val="90000"/>
              </a:lnSpc>
            </a:pPr>
            <a:r>
              <a:rPr lang="en-US" dirty="0" smtClean="0"/>
              <a:t>Medium to high yield potential</a:t>
            </a:r>
          </a:p>
          <a:p>
            <a:pPr eaLnBrk="1" hangingPunct="1">
              <a:lnSpc>
                <a:spcPct val="90000"/>
              </a:lnSpc>
            </a:pPr>
            <a:r>
              <a:rPr lang="en-US" dirty="0" smtClean="0"/>
              <a:t>Medium persistence (3 years)</a:t>
            </a:r>
          </a:p>
          <a:p>
            <a:pPr eaLnBrk="1" hangingPunct="1">
              <a:lnSpc>
                <a:spcPct val="90000"/>
              </a:lnSpc>
            </a:pPr>
            <a:r>
              <a:rPr lang="en-US" dirty="0" smtClean="0"/>
              <a:t>Tolerant of cold temperatures</a:t>
            </a:r>
          </a:p>
          <a:p>
            <a:pPr eaLnBrk="1" hangingPunct="1">
              <a:lnSpc>
                <a:spcPct val="90000"/>
              </a:lnSpc>
            </a:pPr>
            <a:r>
              <a:rPr lang="en-US" dirty="0" smtClean="0"/>
              <a:t>Fair tolerance to: </a:t>
            </a:r>
          </a:p>
          <a:p>
            <a:pPr lvl="1">
              <a:lnSpc>
                <a:spcPct val="90000"/>
              </a:lnSpc>
            </a:pPr>
            <a:r>
              <a:rPr lang="en-US" dirty="0" smtClean="0"/>
              <a:t>Poor </a:t>
            </a:r>
            <a:r>
              <a:rPr lang="en-US" dirty="0" err="1" smtClean="0"/>
              <a:t>drainiage</a:t>
            </a:r>
            <a:endParaRPr lang="en-US" dirty="0" smtClean="0"/>
          </a:p>
          <a:p>
            <a:pPr lvl="1">
              <a:lnSpc>
                <a:spcPct val="90000"/>
              </a:lnSpc>
            </a:pPr>
            <a:r>
              <a:rPr lang="en-US" dirty="0" smtClean="0"/>
              <a:t>Low soil fertility</a:t>
            </a:r>
          </a:p>
          <a:p>
            <a:pPr lvl="1">
              <a:lnSpc>
                <a:spcPct val="90000"/>
              </a:lnSpc>
            </a:pPr>
            <a:r>
              <a:rPr lang="en-US" dirty="0" smtClean="0"/>
              <a:t>Drought</a:t>
            </a:r>
          </a:p>
          <a:p>
            <a:pPr lvl="1">
              <a:lnSpc>
                <a:spcPct val="90000"/>
              </a:lnSpc>
            </a:pPr>
            <a:r>
              <a:rPr lang="en-US" dirty="0" smtClean="0"/>
              <a:t>Heat stress</a:t>
            </a:r>
          </a:p>
          <a:p>
            <a:pPr eaLnBrk="1" hangingPunct="1">
              <a:lnSpc>
                <a:spcPct val="90000"/>
              </a:lnSpc>
            </a:pPr>
            <a:r>
              <a:rPr lang="en-US" dirty="0" smtClean="0"/>
              <a:t>Forage quality can be good but matures early</a:t>
            </a:r>
          </a:p>
          <a:p>
            <a:pPr eaLnBrk="1" hangingPunct="1">
              <a:lnSpc>
                <a:spcPct val="90000"/>
              </a:lnSpc>
            </a:pPr>
            <a:endParaRPr lang="en-US" dirty="0" smtClean="0"/>
          </a:p>
        </p:txBody>
      </p:sp>
      <p:pic>
        <p:nvPicPr>
          <p:cNvPr id="55297" name="Picture 1"/>
          <p:cNvPicPr>
            <a:picLocks noChangeAspect="1" noChangeArrowheads="1"/>
          </p:cNvPicPr>
          <p:nvPr/>
        </p:nvPicPr>
        <p:blipFill>
          <a:blip r:embed="rId3" cstate="print"/>
          <a:srcRect l="56250" t="64062" r="14375" b="11719"/>
          <a:stretch>
            <a:fillRect/>
          </a:stretch>
        </p:blipFill>
        <p:spPr bwMode="auto">
          <a:xfrm>
            <a:off x="4876800" y="3810000"/>
            <a:ext cx="3886200" cy="2563238"/>
          </a:xfrm>
          <a:prstGeom prst="rect">
            <a:avLst/>
          </a:prstGeom>
          <a:noFill/>
          <a:ln w="9525">
            <a:solidFill>
              <a:schemeClr val="tx1"/>
            </a:solidFill>
            <a:miter lim="800000"/>
            <a:headEnd/>
            <a:tailEnd/>
          </a:ln>
        </p:spPr>
      </p:pic>
      <p:pic>
        <p:nvPicPr>
          <p:cNvPr id="6" name="Picture 1"/>
          <p:cNvPicPr>
            <a:picLocks noChangeAspect="1" noChangeArrowheads="1"/>
          </p:cNvPicPr>
          <p:nvPr/>
        </p:nvPicPr>
        <p:blipFill>
          <a:blip r:embed="rId3" cstate="print"/>
          <a:srcRect l="56250" t="41406" r="28750" b="39844"/>
          <a:stretch>
            <a:fillRect/>
          </a:stretch>
        </p:blipFill>
        <p:spPr bwMode="auto">
          <a:xfrm>
            <a:off x="5029200" y="1600200"/>
            <a:ext cx="2133600" cy="2133600"/>
          </a:xfrm>
          <a:prstGeom prst="rect">
            <a:avLst/>
          </a:prstGeom>
          <a:noFill/>
          <a:ln w="9525">
            <a:solidFill>
              <a:schemeClr val="tx1"/>
            </a:solidFill>
            <a:miter lim="800000"/>
            <a:headEnd/>
            <a:tailEnd/>
          </a:ln>
        </p:spPr>
      </p:pic>
      <p:pic>
        <p:nvPicPr>
          <p:cNvPr id="7" name="Picture 1"/>
          <p:cNvPicPr>
            <a:picLocks noChangeAspect="1" noChangeArrowheads="1"/>
          </p:cNvPicPr>
          <p:nvPr/>
        </p:nvPicPr>
        <p:blipFill>
          <a:blip r:embed="rId3" cstate="print"/>
          <a:srcRect l="76250" t="36719" r="14375" b="37500"/>
          <a:stretch>
            <a:fillRect/>
          </a:stretch>
        </p:blipFill>
        <p:spPr bwMode="auto">
          <a:xfrm>
            <a:off x="7239000" y="838200"/>
            <a:ext cx="1316182" cy="28956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617472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algn="ctr" eaLnBrk="1" hangingPunct="1"/>
            <a:r>
              <a:rPr lang="en-US" dirty="0" smtClean="0"/>
              <a:t>Smooth </a:t>
            </a:r>
            <a:r>
              <a:rPr lang="en-US" dirty="0" err="1" smtClean="0"/>
              <a:t>Bromegrass</a:t>
            </a:r>
            <a:endParaRPr lang="en-US" dirty="0" smtClean="0"/>
          </a:p>
        </p:txBody>
      </p:sp>
      <p:sp>
        <p:nvSpPr>
          <p:cNvPr id="57347" name="Rectangle 3"/>
          <p:cNvSpPr>
            <a:spLocks noGrp="1" noChangeArrowheads="1"/>
          </p:cNvSpPr>
          <p:nvPr>
            <p:ph type="body" idx="1"/>
          </p:nvPr>
        </p:nvSpPr>
        <p:spPr>
          <a:xfrm>
            <a:off x="685800" y="1447800"/>
            <a:ext cx="4648200" cy="4800600"/>
          </a:xfrm>
        </p:spPr>
        <p:txBody>
          <a:bodyPr>
            <a:normAutofit/>
          </a:bodyPr>
          <a:lstStyle/>
          <a:p>
            <a:pPr eaLnBrk="1" hangingPunct="1"/>
            <a:r>
              <a:rPr lang="en-US" dirty="0" smtClean="0"/>
              <a:t>Medium yield potential</a:t>
            </a:r>
          </a:p>
          <a:p>
            <a:pPr eaLnBrk="1" hangingPunct="1"/>
            <a:r>
              <a:rPr lang="en-US" dirty="0" smtClean="0"/>
              <a:t>Good persistence</a:t>
            </a:r>
          </a:p>
          <a:p>
            <a:pPr eaLnBrk="1" hangingPunct="1"/>
            <a:r>
              <a:rPr lang="en-US" dirty="0" smtClean="0"/>
              <a:t>Good tolerance to:</a:t>
            </a:r>
          </a:p>
          <a:p>
            <a:pPr lvl="1"/>
            <a:r>
              <a:rPr lang="en-US" dirty="0" smtClean="0"/>
              <a:t>Cold temperatures</a:t>
            </a:r>
          </a:p>
          <a:p>
            <a:pPr lvl="1"/>
            <a:r>
              <a:rPr lang="en-US" dirty="0" smtClean="0"/>
              <a:t>Drought </a:t>
            </a:r>
          </a:p>
          <a:p>
            <a:pPr eaLnBrk="1" hangingPunct="1"/>
            <a:r>
              <a:rPr lang="en-US" dirty="0" smtClean="0"/>
              <a:t>Fair tolerance to: </a:t>
            </a:r>
          </a:p>
          <a:p>
            <a:pPr lvl="1"/>
            <a:r>
              <a:rPr lang="en-US" dirty="0" smtClean="0"/>
              <a:t>Poor drainage</a:t>
            </a:r>
          </a:p>
          <a:p>
            <a:pPr lvl="1"/>
            <a:r>
              <a:rPr lang="en-US" dirty="0" smtClean="0"/>
              <a:t>Low soil fertility</a:t>
            </a:r>
          </a:p>
          <a:p>
            <a:pPr lvl="1"/>
            <a:r>
              <a:rPr lang="en-US" dirty="0" smtClean="0"/>
              <a:t>Heat stress</a:t>
            </a:r>
          </a:p>
          <a:p>
            <a:pPr eaLnBrk="1" hangingPunct="1"/>
            <a:r>
              <a:rPr lang="en-US" dirty="0" smtClean="0"/>
              <a:t>Forage quality good if managed</a:t>
            </a:r>
          </a:p>
          <a:p>
            <a:pPr eaLnBrk="1" hangingPunct="1"/>
            <a:endParaRPr lang="en-US" dirty="0" smtClean="0"/>
          </a:p>
        </p:txBody>
      </p:sp>
      <p:pic>
        <p:nvPicPr>
          <p:cNvPr id="57348" name="Picture 6" descr="Smooth bromegrass leaf collar and w-shaped watermark on leaf blade"/>
          <p:cNvPicPr>
            <a:picLocks noChangeAspect="1" noChangeArrowheads="1"/>
          </p:cNvPicPr>
          <p:nvPr/>
        </p:nvPicPr>
        <p:blipFill>
          <a:blip r:embed="rId2" cstate="print"/>
          <a:srcRect/>
          <a:stretch>
            <a:fillRect/>
          </a:stretch>
        </p:blipFill>
        <p:spPr bwMode="auto">
          <a:xfrm>
            <a:off x="5248275" y="1447800"/>
            <a:ext cx="2219325" cy="2228850"/>
          </a:xfrm>
          <a:prstGeom prst="rect">
            <a:avLst/>
          </a:prstGeom>
          <a:noFill/>
          <a:ln w="3175">
            <a:noFill/>
            <a:miter lim="800000"/>
            <a:headEnd/>
            <a:tailEnd/>
          </a:ln>
        </p:spPr>
      </p:pic>
      <p:pic>
        <p:nvPicPr>
          <p:cNvPr id="57349" name="Picture 8" descr="Smooth bromegrass flowers"/>
          <p:cNvPicPr>
            <a:picLocks noChangeAspect="1" noChangeArrowheads="1"/>
          </p:cNvPicPr>
          <p:nvPr/>
        </p:nvPicPr>
        <p:blipFill>
          <a:blip r:embed="rId3" cstate="print"/>
          <a:srcRect l="45299" t="2222" r="3419" b="11111"/>
          <a:stretch>
            <a:fillRect/>
          </a:stretch>
        </p:blipFill>
        <p:spPr bwMode="auto">
          <a:xfrm>
            <a:off x="7543800" y="685800"/>
            <a:ext cx="1143000" cy="2971800"/>
          </a:xfrm>
          <a:prstGeom prst="rect">
            <a:avLst/>
          </a:prstGeom>
          <a:noFill/>
          <a:ln w="9525">
            <a:solidFill>
              <a:schemeClr val="tx1"/>
            </a:solidFill>
            <a:miter lim="800000"/>
            <a:headEnd/>
            <a:tailEnd/>
          </a:ln>
        </p:spPr>
      </p:pic>
      <p:pic>
        <p:nvPicPr>
          <p:cNvPr id="53249" name="Picture 1"/>
          <p:cNvPicPr>
            <a:picLocks noChangeAspect="1" noChangeArrowheads="1"/>
          </p:cNvPicPr>
          <p:nvPr/>
        </p:nvPicPr>
        <p:blipFill>
          <a:blip r:embed="rId4" cstate="print"/>
          <a:srcRect l="56250" t="64062" r="14375" b="11719"/>
          <a:stretch>
            <a:fillRect/>
          </a:stretch>
        </p:blipFill>
        <p:spPr bwMode="auto">
          <a:xfrm>
            <a:off x="4953000" y="3733800"/>
            <a:ext cx="3927987" cy="25908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38204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pPr marL="624078" indent="-514350">
              <a:buFont typeface="+mj-lt"/>
              <a:buAutoNum type="arabicPeriod"/>
            </a:pPr>
            <a:r>
              <a:rPr lang="en-US" dirty="0" smtClean="0"/>
              <a:t>What can I grow?</a:t>
            </a:r>
          </a:p>
          <a:p>
            <a:pPr marL="880110" lvl="1" indent="-514350"/>
            <a:r>
              <a:rPr lang="en-US" dirty="0" smtClean="0"/>
              <a:t>Forage selection</a:t>
            </a:r>
            <a:endParaRPr lang="en-US" dirty="0"/>
          </a:p>
          <a:p>
            <a:pPr marL="624078" indent="-514350">
              <a:buFont typeface="+mj-lt"/>
              <a:buAutoNum type="arabicPeriod"/>
            </a:pPr>
            <a:r>
              <a:rPr lang="en-US" dirty="0" smtClean="0"/>
              <a:t>What makes a high quality hay?</a:t>
            </a:r>
          </a:p>
          <a:p>
            <a:pPr marL="880110" lvl="1" indent="-514350"/>
            <a:r>
              <a:rPr lang="en-US" dirty="0" smtClean="0"/>
              <a:t>Forage quality</a:t>
            </a:r>
          </a:p>
          <a:p>
            <a:pPr marL="365760" lvl="1" indent="0">
              <a:buNone/>
            </a:pPr>
            <a:endParaRPr lang="en-US" dirty="0"/>
          </a:p>
        </p:txBody>
      </p:sp>
      <p:pic>
        <p:nvPicPr>
          <p:cNvPr id="1032" name="Picture 8" descr="C:\Users\kenyons\AppData\Local\Microsoft\Windows\Temporary Internet Files\Content.IE5\EP52DKBJ\MP90014442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0252" y="3757068"/>
            <a:ext cx="4330148" cy="28723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40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algn="ctr" eaLnBrk="1" hangingPunct="1"/>
            <a:r>
              <a:rPr lang="en-US" dirty="0" err="1" smtClean="0"/>
              <a:t>Matua</a:t>
            </a:r>
            <a:r>
              <a:rPr lang="en-US" dirty="0" smtClean="0"/>
              <a:t> </a:t>
            </a:r>
          </a:p>
        </p:txBody>
      </p:sp>
      <p:sp>
        <p:nvSpPr>
          <p:cNvPr id="58371" name="Rectangle 3"/>
          <p:cNvSpPr>
            <a:spLocks noGrp="1" noChangeArrowheads="1"/>
          </p:cNvSpPr>
          <p:nvPr>
            <p:ph type="body" idx="1"/>
          </p:nvPr>
        </p:nvSpPr>
        <p:spPr>
          <a:xfrm>
            <a:off x="381000" y="1524000"/>
            <a:ext cx="4267200" cy="4953000"/>
          </a:xfrm>
        </p:spPr>
        <p:txBody>
          <a:bodyPr/>
          <a:lstStyle/>
          <a:p>
            <a:pPr eaLnBrk="1" hangingPunct="1"/>
            <a:r>
              <a:rPr lang="en-US" dirty="0" smtClean="0"/>
              <a:t>An improved brome</a:t>
            </a:r>
          </a:p>
          <a:p>
            <a:pPr eaLnBrk="1" hangingPunct="1"/>
            <a:r>
              <a:rPr lang="en-US" dirty="0" smtClean="0"/>
              <a:t>Grows earlier &amp; later than brome</a:t>
            </a:r>
          </a:p>
          <a:p>
            <a:pPr eaLnBrk="1" hangingPunct="1"/>
            <a:r>
              <a:rPr lang="en-US" dirty="0" smtClean="0"/>
              <a:t>Excellent quality</a:t>
            </a:r>
          </a:p>
          <a:p>
            <a:pPr eaLnBrk="1" hangingPunct="1"/>
            <a:r>
              <a:rPr lang="en-US" dirty="0" smtClean="0"/>
              <a:t>Stays palatable in hot summer</a:t>
            </a:r>
          </a:p>
          <a:p>
            <a:pPr eaLnBrk="1" hangingPunct="1"/>
            <a:r>
              <a:rPr lang="en-US" dirty="0" smtClean="0"/>
              <a:t>Needs intensive management or will not persist!</a:t>
            </a:r>
          </a:p>
          <a:p>
            <a:pPr eaLnBrk="1" hangingPunct="1"/>
            <a:endParaRPr lang="en-US" dirty="0" smtClean="0"/>
          </a:p>
        </p:txBody>
      </p:sp>
      <p:pic>
        <p:nvPicPr>
          <p:cNvPr id="58372" name="Picture 6" descr="matua NC State2"/>
          <p:cNvPicPr>
            <a:picLocks noChangeAspect="1" noChangeArrowheads="1"/>
          </p:cNvPicPr>
          <p:nvPr/>
        </p:nvPicPr>
        <p:blipFill>
          <a:blip r:embed="rId2" cstate="print"/>
          <a:srcRect/>
          <a:stretch>
            <a:fillRect/>
          </a:stretch>
        </p:blipFill>
        <p:spPr bwMode="auto">
          <a:xfrm>
            <a:off x="4800600" y="2057400"/>
            <a:ext cx="4076700" cy="2708275"/>
          </a:xfrm>
          <a:prstGeom prst="rect">
            <a:avLst/>
          </a:prstGeom>
          <a:noFill/>
          <a:ln w="3175">
            <a:solidFill>
              <a:schemeClr val="bg1"/>
            </a:solidFill>
            <a:miter lim="800000"/>
            <a:headEnd/>
            <a:tailEnd/>
          </a:ln>
        </p:spPr>
      </p:pic>
    </p:spTree>
    <p:extLst>
      <p:ext uri="{BB962C8B-B14F-4D97-AF65-F5344CB8AC3E}">
        <p14:creationId xmlns:p14="http://schemas.microsoft.com/office/powerpoint/2010/main" val="196560182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algn="ctr" eaLnBrk="1" hangingPunct="1"/>
            <a:r>
              <a:rPr lang="en-US" dirty="0" smtClean="0"/>
              <a:t>Kentucky Bluegrass</a:t>
            </a:r>
          </a:p>
        </p:txBody>
      </p:sp>
      <p:sp>
        <p:nvSpPr>
          <p:cNvPr id="59395" name="Rectangle 3"/>
          <p:cNvSpPr>
            <a:spLocks noGrp="1" noChangeArrowheads="1"/>
          </p:cNvSpPr>
          <p:nvPr>
            <p:ph type="body" idx="1"/>
          </p:nvPr>
        </p:nvSpPr>
        <p:spPr>
          <a:xfrm>
            <a:off x="457200" y="1219200"/>
            <a:ext cx="4495800" cy="5029200"/>
          </a:xfrm>
        </p:spPr>
        <p:txBody>
          <a:bodyPr>
            <a:normAutofit/>
          </a:bodyPr>
          <a:lstStyle/>
          <a:p>
            <a:pPr eaLnBrk="1" hangingPunct="1"/>
            <a:r>
              <a:rPr lang="en-US" dirty="0" smtClean="0"/>
              <a:t>Low yield potential </a:t>
            </a:r>
          </a:p>
          <a:p>
            <a:pPr eaLnBrk="1" hangingPunct="1"/>
            <a:r>
              <a:rPr lang="en-US" dirty="0" smtClean="0"/>
              <a:t>Good persistence</a:t>
            </a:r>
          </a:p>
          <a:p>
            <a:pPr eaLnBrk="1" hangingPunct="1"/>
            <a:r>
              <a:rPr lang="en-US" dirty="0" smtClean="0"/>
              <a:t>Good tolerance to:</a:t>
            </a:r>
          </a:p>
          <a:p>
            <a:pPr lvl="1"/>
            <a:r>
              <a:rPr lang="en-US" dirty="0" smtClean="0"/>
              <a:t>Poor drainage</a:t>
            </a:r>
          </a:p>
          <a:p>
            <a:pPr lvl="1"/>
            <a:r>
              <a:rPr lang="en-US" dirty="0" smtClean="0"/>
              <a:t>Low soil fertility</a:t>
            </a:r>
          </a:p>
          <a:p>
            <a:pPr lvl="1"/>
            <a:r>
              <a:rPr lang="en-US" dirty="0" smtClean="0"/>
              <a:t>Cold temperatures </a:t>
            </a:r>
          </a:p>
          <a:p>
            <a:pPr eaLnBrk="1" hangingPunct="1"/>
            <a:r>
              <a:rPr lang="en-US" dirty="0" smtClean="0"/>
              <a:t>Poor tolerance to: </a:t>
            </a:r>
          </a:p>
          <a:p>
            <a:pPr lvl="1"/>
            <a:r>
              <a:rPr lang="en-US" dirty="0" smtClean="0"/>
              <a:t>Drought</a:t>
            </a:r>
          </a:p>
          <a:p>
            <a:pPr lvl="1"/>
            <a:r>
              <a:rPr lang="en-US" dirty="0" smtClean="0"/>
              <a:t>Heat Stress</a:t>
            </a:r>
          </a:p>
          <a:p>
            <a:pPr eaLnBrk="1" hangingPunct="1"/>
            <a:r>
              <a:rPr lang="en-US" dirty="0" smtClean="0"/>
              <a:t>Forage quality good if managed</a:t>
            </a:r>
          </a:p>
        </p:txBody>
      </p:sp>
      <p:pic>
        <p:nvPicPr>
          <p:cNvPr id="51201" name="Picture 1"/>
          <p:cNvPicPr>
            <a:picLocks noChangeAspect="1" noChangeArrowheads="1"/>
          </p:cNvPicPr>
          <p:nvPr/>
        </p:nvPicPr>
        <p:blipFill>
          <a:blip r:embed="rId3" cstate="print"/>
          <a:srcRect l="56250" t="64844" r="14375" b="11719"/>
          <a:stretch>
            <a:fillRect/>
          </a:stretch>
        </p:blipFill>
        <p:spPr bwMode="auto">
          <a:xfrm>
            <a:off x="5029200" y="3844047"/>
            <a:ext cx="3886200" cy="2480553"/>
          </a:xfrm>
          <a:prstGeom prst="rect">
            <a:avLst/>
          </a:prstGeom>
          <a:noFill/>
          <a:ln w="9525">
            <a:solidFill>
              <a:schemeClr val="tx1"/>
            </a:solidFill>
            <a:miter lim="800000"/>
            <a:headEnd/>
            <a:tailEnd/>
          </a:ln>
        </p:spPr>
      </p:pic>
      <p:pic>
        <p:nvPicPr>
          <p:cNvPr id="7" name="Picture 1"/>
          <p:cNvPicPr>
            <a:picLocks noChangeAspect="1" noChangeArrowheads="1"/>
          </p:cNvPicPr>
          <p:nvPr/>
        </p:nvPicPr>
        <p:blipFill>
          <a:blip r:embed="rId3" cstate="print"/>
          <a:srcRect l="56250" t="38281" r="31250" b="39063"/>
          <a:stretch>
            <a:fillRect/>
          </a:stretch>
        </p:blipFill>
        <p:spPr bwMode="auto">
          <a:xfrm>
            <a:off x="5462752" y="1524000"/>
            <a:ext cx="1524000" cy="2209800"/>
          </a:xfrm>
          <a:prstGeom prst="rect">
            <a:avLst/>
          </a:prstGeom>
          <a:noFill/>
          <a:ln w="9525">
            <a:solidFill>
              <a:schemeClr val="tx1"/>
            </a:solidFill>
            <a:miter lim="800000"/>
            <a:headEnd/>
            <a:tailEnd/>
          </a:ln>
        </p:spPr>
      </p:pic>
      <p:pic>
        <p:nvPicPr>
          <p:cNvPr id="8" name="Picture 1"/>
          <p:cNvPicPr>
            <a:picLocks noChangeAspect="1" noChangeArrowheads="1"/>
          </p:cNvPicPr>
          <p:nvPr/>
        </p:nvPicPr>
        <p:blipFill>
          <a:blip r:embed="rId3" cstate="print"/>
          <a:srcRect l="75000" t="38281" r="15000" b="39063"/>
          <a:stretch>
            <a:fillRect/>
          </a:stretch>
        </p:blipFill>
        <p:spPr bwMode="auto">
          <a:xfrm>
            <a:off x="7062952" y="1066800"/>
            <a:ext cx="1471448" cy="26670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248699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algn="ctr" eaLnBrk="1" hangingPunct="1"/>
            <a:r>
              <a:rPr lang="en-US" dirty="0" smtClean="0"/>
              <a:t>Perennial Ryegrass</a:t>
            </a:r>
          </a:p>
        </p:txBody>
      </p:sp>
      <p:sp>
        <p:nvSpPr>
          <p:cNvPr id="60419" name="Rectangle 3"/>
          <p:cNvSpPr>
            <a:spLocks noGrp="1" noChangeArrowheads="1"/>
          </p:cNvSpPr>
          <p:nvPr>
            <p:ph type="body" idx="1"/>
          </p:nvPr>
        </p:nvSpPr>
        <p:spPr>
          <a:xfrm>
            <a:off x="228600" y="1828800"/>
            <a:ext cx="5562600" cy="4419600"/>
          </a:xfrm>
        </p:spPr>
        <p:txBody>
          <a:bodyPr/>
          <a:lstStyle/>
          <a:p>
            <a:pPr eaLnBrk="1" hangingPunct="1"/>
            <a:r>
              <a:rPr lang="en-US" dirty="0" smtClean="0"/>
              <a:t>Medium to high yield potential </a:t>
            </a:r>
          </a:p>
          <a:p>
            <a:pPr eaLnBrk="1" hangingPunct="1"/>
            <a:r>
              <a:rPr lang="en-US" dirty="0" smtClean="0"/>
              <a:t>Fair to poor persistence</a:t>
            </a:r>
          </a:p>
          <a:p>
            <a:pPr eaLnBrk="1" hangingPunct="1"/>
            <a:r>
              <a:rPr lang="en-US" dirty="0" smtClean="0"/>
              <a:t>Fair tolerance to: </a:t>
            </a:r>
          </a:p>
          <a:p>
            <a:pPr eaLnBrk="1" hangingPunct="1"/>
            <a:r>
              <a:rPr lang="en-US" dirty="0" smtClean="0"/>
              <a:t>Poor tolerance to:</a:t>
            </a:r>
          </a:p>
          <a:p>
            <a:pPr eaLnBrk="1" hangingPunct="1"/>
            <a:r>
              <a:rPr lang="en-US" dirty="0" smtClean="0"/>
              <a:t>Forage quality good to excellent if managed</a:t>
            </a:r>
          </a:p>
          <a:p>
            <a:pPr eaLnBrk="1" hangingPunct="1"/>
            <a:endParaRPr lang="en-US" dirty="0" smtClean="0"/>
          </a:p>
        </p:txBody>
      </p:sp>
      <p:pic>
        <p:nvPicPr>
          <p:cNvPr id="49153" name="Picture 1"/>
          <p:cNvPicPr>
            <a:picLocks noChangeAspect="1" noChangeArrowheads="1"/>
          </p:cNvPicPr>
          <p:nvPr/>
        </p:nvPicPr>
        <p:blipFill>
          <a:blip r:embed="rId3" cstate="print"/>
          <a:srcRect l="56875" t="63281" r="16250" b="11719"/>
          <a:stretch>
            <a:fillRect/>
          </a:stretch>
        </p:blipFill>
        <p:spPr bwMode="auto">
          <a:xfrm>
            <a:off x="5029200" y="3622158"/>
            <a:ext cx="3733800" cy="2778642"/>
          </a:xfrm>
          <a:prstGeom prst="rect">
            <a:avLst/>
          </a:prstGeom>
          <a:noFill/>
          <a:ln w="9525">
            <a:solidFill>
              <a:schemeClr val="tx1"/>
            </a:solidFill>
            <a:miter lim="800000"/>
            <a:headEnd/>
            <a:tailEnd/>
          </a:ln>
        </p:spPr>
      </p:pic>
      <p:pic>
        <p:nvPicPr>
          <p:cNvPr id="7" name="Picture 1"/>
          <p:cNvPicPr>
            <a:picLocks noChangeAspect="1" noChangeArrowheads="1"/>
          </p:cNvPicPr>
          <p:nvPr/>
        </p:nvPicPr>
        <p:blipFill>
          <a:blip r:embed="rId3" cstate="print"/>
          <a:srcRect l="56875" t="39844" r="32500" b="39062"/>
          <a:stretch>
            <a:fillRect/>
          </a:stretch>
        </p:blipFill>
        <p:spPr bwMode="auto">
          <a:xfrm>
            <a:off x="5715000" y="1447800"/>
            <a:ext cx="1295400" cy="2057400"/>
          </a:xfrm>
          <a:prstGeom prst="rect">
            <a:avLst/>
          </a:prstGeom>
          <a:noFill/>
          <a:ln w="9525">
            <a:solidFill>
              <a:schemeClr val="tx1"/>
            </a:solidFill>
            <a:miter lim="800000"/>
            <a:headEnd/>
            <a:tailEnd/>
          </a:ln>
        </p:spPr>
      </p:pic>
      <p:pic>
        <p:nvPicPr>
          <p:cNvPr id="8" name="Picture 1"/>
          <p:cNvPicPr>
            <a:picLocks noChangeAspect="1" noChangeArrowheads="1"/>
          </p:cNvPicPr>
          <p:nvPr/>
        </p:nvPicPr>
        <p:blipFill>
          <a:blip r:embed="rId3" cstate="print"/>
          <a:srcRect l="75178" t="39844" r="17679" b="39062"/>
          <a:stretch>
            <a:fillRect/>
          </a:stretch>
        </p:blipFill>
        <p:spPr bwMode="auto">
          <a:xfrm>
            <a:off x="7162800" y="804862"/>
            <a:ext cx="1143000" cy="270033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34181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5257800" cy="4525963"/>
          </a:xfrm>
        </p:spPr>
        <p:txBody>
          <a:bodyPr>
            <a:normAutofit lnSpcReduction="10000"/>
          </a:bodyPr>
          <a:lstStyle/>
          <a:p>
            <a:r>
              <a:rPr lang="en-US" dirty="0" smtClean="0"/>
              <a:t>Medium yield potential </a:t>
            </a:r>
          </a:p>
          <a:p>
            <a:r>
              <a:rPr lang="en-US" dirty="0" smtClean="0"/>
              <a:t>Fair persistence</a:t>
            </a:r>
          </a:p>
          <a:p>
            <a:r>
              <a:rPr lang="en-US" dirty="0" smtClean="0"/>
              <a:t>Good tolerance to:</a:t>
            </a:r>
          </a:p>
          <a:p>
            <a:pPr lvl="1"/>
            <a:r>
              <a:rPr lang="en-US" dirty="0" smtClean="0"/>
              <a:t>Poor drainage</a:t>
            </a:r>
          </a:p>
          <a:p>
            <a:pPr lvl="1"/>
            <a:r>
              <a:rPr lang="en-US" dirty="0" smtClean="0"/>
              <a:t>Low soil fertility</a:t>
            </a:r>
          </a:p>
          <a:p>
            <a:pPr lvl="1"/>
            <a:r>
              <a:rPr lang="en-US" dirty="0" smtClean="0"/>
              <a:t>Cold temperatures </a:t>
            </a:r>
          </a:p>
          <a:p>
            <a:r>
              <a:rPr lang="en-US" dirty="0" smtClean="0"/>
              <a:t>Poor tolerance to: </a:t>
            </a:r>
          </a:p>
          <a:p>
            <a:pPr lvl="1"/>
            <a:r>
              <a:rPr lang="en-US" dirty="0" smtClean="0"/>
              <a:t>Drought</a:t>
            </a:r>
          </a:p>
          <a:p>
            <a:pPr lvl="1"/>
            <a:r>
              <a:rPr lang="en-US" dirty="0" smtClean="0"/>
              <a:t>Heat stress</a:t>
            </a:r>
          </a:p>
          <a:p>
            <a:r>
              <a:rPr lang="en-US" dirty="0" smtClean="0"/>
              <a:t>Forage quality good if managed</a:t>
            </a:r>
            <a:endParaRPr lang="en-US" dirty="0"/>
          </a:p>
        </p:txBody>
      </p:sp>
      <p:sp>
        <p:nvSpPr>
          <p:cNvPr id="3" name="Title 2"/>
          <p:cNvSpPr>
            <a:spLocks noGrp="1"/>
          </p:cNvSpPr>
          <p:nvPr>
            <p:ph type="title"/>
          </p:nvPr>
        </p:nvSpPr>
        <p:spPr/>
        <p:txBody>
          <a:bodyPr/>
          <a:lstStyle/>
          <a:p>
            <a:pPr algn="ctr"/>
            <a:r>
              <a:rPr lang="en-US" dirty="0" smtClean="0"/>
              <a:t>Timothy</a:t>
            </a:r>
            <a:endParaRPr lang="en-US" dirty="0"/>
          </a:p>
        </p:txBody>
      </p:sp>
      <p:pic>
        <p:nvPicPr>
          <p:cNvPr id="91138" name="Picture 2"/>
          <p:cNvPicPr>
            <a:picLocks noChangeAspect="1" noChangeArrowheads="1"/>
          </p:cNvPicPr>
          <p:nvPr/>
        </p:nvPicPr>
        <p:blipFill>
          <a:blip r:embed="rId2" cstate="print"/>
          <a:srcRect l="58750" t="66406" r="14375" b="11719"/>
          <a:stretch>
            <a:fillRect/>
          </a:stretch>
        </p:blipFill>
        <p:spPr bwMode="auto">
          <a:xfrm>
            <a:off x="5029200" y="3996070"/>
            <a:ext cx="3810000" cy="2480930"/>
          </a:xfrm>
          <a:prstGeom prst="rect">
            <a:avLst/>
          </a:prstGeom>
          <a:noFill/>
          <a:ln w="9525">
            <a:solidFill>
              <a:schemeClr val="tx1"/>
            </a:solidFill>
            <a:miter lim="800000"/>
            <a:headEnd/>
            <a:tailEnd/>
          </a:ln>
        </p:spPr>
      </p:pic>
      <p:pic>
        <p:nvPicPr>
          <p:cNvPr id="5" name="Picture 2"/>
          <p:cNvPicPr>
            <a:picLocks noChangeAspect="1" noChangeArrowheads="1"/>
          </p:cNvPicPr>
          <p:nvPr/>
        </p:nvPicPr>
        <p:blipFill>
          <a:blip r:embed="rId2" cstate="print"/>
          <a:srcRect l="58750" t="38281" r="28125" b="36719"/>
          <a:stretch>
            <a:fillRect/>
          </a:stretch>
        </p:blipFill>
        <p:spPr bwMode="auto">
          <a:xfrm>
            <a:off x="5486400" y="1447800"/>
            <a:ext cx="1600200" cy="2438400"/>
          </a:xfrm>
          <a:prstGeom prst="rect">
            <a:avLst/>
          </a:prstGeom>
          <a:noFill/>
          <a:ln w="9525">
            <a:solidFill>
              <a:schemeClr val="tx1"/>
            </a:solidFill>
            <a:miter lim="800000"/>
            <a:headEnd/>
            <a:tailEnd/>
          </a:ln>
        </p:spPr>
      </p:pic>
      <p:pic>
        <p:nvPicPr>
          <p:cNvPr id="6" name="Picture 2"/>
          <p:cNvPicPr>
            <a:picLocks noChangeAspect="1" noChangeArrowheads="1"/>
          </p:cNvPicPr>
          <p:nvPr/>
        </p:nvPicPr>
        <p:blipFill>
          <a:blip r:embed="rId2" cstate="print"/>
          <a:srcRect l="78750" t="38281" r="14375" b="36719"/>
          <a:stretch>
            <a:fillRect/>
          </a:stretch>
        </p:blipFill>
        <p:spPr bwMode="auto">
          <a:xfrm>
            <a:off x="7162800" y="762000"/>
            <a:ext cx="1073944" cy="31242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624070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7" name="TextBox 24"/>
          <p:cNvSpPr txBox="1">
            <a:spLocks noChangeArrowheads="1"/>
          </p:cNvSpPr>
          <p:nvPr/>
        </p:nvSpPr>
        <p:spPr bwMode="auto">
          <a:xfrm>
            <a:off x="381000" y="1447800"/>
            <a:ext cx="8305800" cy="5078413"/>
          </a:xfrm>
          <a:prstGeom prst="rect">
            <a:avLst/>
          </a:prstGeom>
          <a:noFill/>
          <a:ln w="9525">
            <a:noFill/>
            <a:miter lim="800000"/>
            <a:headEnd/>
            <a:tailEnd/>
          </a:ln>
        </p:spPr>
        <p:txBody>
          <a:bodyPr>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52578" name="Freeform 2"/>
          <p:cNvSpPr>
            <a:spLocks/>
          </p:cNvSpPr>
          <p:nvPr/>
        </p:nvSpPr>
        <p:spPr bwMode="auto">
          <a:xfrm>
            <a:off x="2362200" y="3394075"/>
            <a:ext cx="4587875" cy="2197100"/>
          </a:xfrm>
          <a:custGeom>
            <a:avLst/>
            <a:gdLst/>
            <a:ahLst/>
            <a:cxnLst>
              <a:cxn ang="0">
                <a:pos x="0" y="1384"/>
              </a:cxn>
              <a:cxn ang="0">
                <a:pos x="422" y="194"/>
              </a:cxn>
              <a:cxn ang="0">
                <a:pos x="970" y="222"/>
              </a:cxn>
              <a:cxn ang="0">
                <a:pos x="1325" y="962"/>
              </a:cxn>
              <a:cxn ang="0">
                <a:pos x="1925" y="1088"/>
              </a:cxn>
              <a:cxn ang="0">
                <a:pos x="2304" y="888"/>
              </a:cxn>
              <a:cxn ang="0">
                <a:pos x="2666" y="927"/>
              </a:cxn>
              <a:cxn ang="0">
                <a:pos x="2890" y="1381"/>
              </a:cxn>
            </a:cxnLst>
            <a:rect l="0" t="0" r="r" b="b"/>
            <a:pathLst>
              <a:path w="2890" h="1384">
                <a:moveTo>
                  <a:pt x="0" y="1384"/>
                </a:moveTo>
                <a:cubicBezTo>
                  <a:pt x="70" y="1186"/>
                  <a:pt x="260" y="388"/>
                  <a:pt x="422" y="194"/>
                </a:cubicBezTo>
                <a:cubicBezTo>
                  <a:pt x="584" y="0"/>
                  <a:pt x="819" y="94"/>
                  <a:pt x="970" y="222"/>
                </a:cubicBezTo>
                <a:cubicBezTo>
                  <a:pt x="1121" y="350"/>
                  <a:pt x="1166" y="818"/>
                  <a:pt x="1325" y="962"/>
                </a:cubicBezTo>
                <a:cubicBezTo>
                  <a:pt x="1484" y="1106"/>
                  <a:pt x="1762" y="1100"/>
                  <a:pt x="1925" y="1088"/>
                </a:cubicBezTo>
                <a:cubicBezTo>
                  <a:pt x="2088" y="1076"/>
                  <a:pt x="2181" y="914"/>
                  <a:pt x="2304" y="888"/>
                </a:cubicBezTo>
                <a:cubicBezTo>
                  <a:pt x="2428" y="861"/>
                  <a:pt x="2569" y="845"/>
                  <a:pt x="2666" y="927"/>
                </a:cubicBezTo>
                <a:cubicBezTo>
                  <a:pt x="2764" y="1009"/>
                  <a:pt x="2844" y="1286"/>
                  <a:pt x="2890" y="1381"/>
                </a:cubicBezTo>
              </a:path>
            </a:pathLst>
          </a:custGeom>
          <a:solidFill>
            <a:srgbClr val="FF9900"/>
          </a:solidFill>
          <a:ln w="9525">
            <a:solidFill>
              <a:schemeClr val="tx1"/>
            </a:solidFill>
            <a:round/>
            <a:headEnd/>
            <a:tailEnd/>
          </a:ln>
          <a:effectLst/>
        </p:spPr>
        <p:txBody>
          <a:bodyPr/>
          <a:lstStyle/>
          <a:p>
            <a:pPr>
              <a:defRPr/>
            </a:pPr>
            <a:endParaRPr lang="en-US"/>
          </a:p>
        </p:txBody>
      </p:sp>
      <p:sp>
        <p:nvSpPr>
          <p:cNvPr id="26" name="Freeform 12"/>
          <p:cNvSpPr>
            <a:spLocks/>
          </p:cNvSpPr>
          <p:nvPr/>
        </p:nvSpPr>
        <p:spPr bwMode="auto">
          <a:xfrm>
            <a:off x="2351088" y="3338513"/>
            <a:ext cx="4092575" cy="2249487"/>
          </a:xfrm>
          <a:custGeom>
            <a:avLst/>
            <a:gdLst>
              <a:gd name="T0" fmla="*/ 0 w 2578"/>
              <a:gd name="T1" fmla="*/ 2147483647 h 1417"/>
              <a:gd name="T2" fmla="*/ 2147483647 w 2578"/>
              <a:gd name="T3" fmla="*/ 2147483647 h 1417"/>
              <a:gd name="T4" fmla="*/ 2147483647 w 2578"/>
              <a:gd name="T5" fmla="*/ 2147483647 h 1417"/>
              <a:gd name="T6" fmla="*/ 2147483647 w 2578"/>
              <a:gd name="T7" fmla="*/ 2147483647 h 1417"/>
              <a:gd name="T8" fmla="*/ 2147483647 w 2578"/>
              <a:gd name="T9" fmla="*/ 2147483647 h 1417"/>
              <a:gd name="T10" fmla="*/ 2147483647 w 2578"/>
              <a:gd name="T11" fmla="*/ 2147483647 h 1417"/>
              <a:gd name="T12" fmla="*/ 2147483647 w 2578"/>
              <a:gd name="T13" fmla="*/ 2147483647 h 1417"/>
              <a:gd name="T14" fmla="*/ 0 60000 65536"/>
              <a:gd name="T15" fmla="*/ 0 60000 65536"/>
              <a:gd name="T16" fmla="*/ 0 60000 65536"/>
              <a:gd name="T17" fmla="*/ 0 60000 65536"/>
              <a:gd name="T18" fmla="*/ 0 60000 65536"/>
              <a:gd name="T19" fmla="*/ 0 60000 65536"/>
              <a:gd name="T20" fmla="*/ 0 60000 65536"/>
              <a:gd name="T21" fmla="*/ 0 w 2578"/>
              <a:gd name="T22" fmla="*/ 0 h 1417"/>
              <a:gd name="T23" fmla="*/ 2578 w 2578"/>
              <a:gd name="T24" fmla="*/ 1417 h 14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78" h="1417">
                <a:moveTo>
                  <a:pt x="0" y="1417"/>
                </a:moveTo>
                <a:cubicBezTo>
                  <a:pt x="137" y="1205"/>
                  <a:pt x="573" y="292"/>
                  <a:pt x="823" y="146"/>
                </a:cubicBezTo>
                <a:cubicBezTo>
                  <a:pt x="1073" y="0"/>
                  <a:pt x="1332" y="466"/>
                  <a:pt x="1500" y="539"/>
                </a:cubicBezTo>
                <a:cubicBezTo>
                  <a:pt x="1668" y="612"/>
                  <a:pt x="1706" y="592"/>
                  <a:pt x="1829" y="585"/>
                </a:cubicBezTo>
                <a:cubicBezTo>
                  <a:pt x="1952" y="578"/>
                  <a:pt x="2127" y="444"/>
                  <a:pt x="2240" y="494"/>
                </a:cubicBezTo>
                <a:cubicBezTo>
                  <a:pt x="2353" y="544"/>
                  <a:pt x="2449" y="735"/>
                  <a:pt x="2505" y="887"/>
                </a:cubicBezTo>
                <a:cubicBezTo>
                  <a:pt x="2561" y="1039"/>
                  <a:pt x="2563" y="1300"/>
                  <a:pt x="2578" y="1408"/>
                </a:cubicBezTo>
              </a:path>
            </a:pathLst>
          </a:custGeom>
          <a:solidFill>
            <a:schemeClr val="accent6">
              <a:lumMod val="75000"/>
            </a:schemeClr>
          </a:solidFill>
          <a:ln w="9525">
            <a:solidFill>
              <a:schemeClr val="tx1"/>
            </a:solidFill>
            <a:round/>
            <a:headEnd/>
            <a:tailEnd/>
          </a:ln>
        </p:spPr>
        <p:txBody>
          <a:bodyPr/>
          <a:lstStyle/>
          <a:p>
            <a:pPr>
              <a:defRPr/>
            </a:pPr>
            <a:endParaRPr lang="en-US"/>
          </a:p>
        </p:txBody>
      </p:sp>
      <p:sp>
        <p:nvSpPr>
          <p:cNvPr id="27" name="Text Box 13"/>
          <p:cNvSpPr txBox="1">
            <a:spLocks noChangeArrowheads="1"/>
          </p:cNvSpPr>
          <p:nvPr/>
        </p:nvSpPr>
        <p:spPr bwMode="white">
          <a:xfrm>
            <a:off x="6827837" y="3200400"/>
            <a:ext cx="1173163" cy="457200"/>
          </a:xfrm>
          <a:prstGeom prst="rect">
            <a:avLst/>
          </a:prstGeom>
          <a:noFill/>
          <a:ln w="9525">
            <a:noFill/>
            <a:miter lim="800000"/>
            <a:headEnd/>
            <a:tailEnd/>
          </a:ln>
        </p:spPr>
        <p:txBody>
          <a:bodyPr wrap="none">
            <a:spAutoFit/>
          </a:bodyPr>
          <a:lstStyle/>
          <a:p>
            <a:r>
              <a:rPr lang="en-US" b="1" dirty="0">
                <a:latin typeface="Tahoma" pitchFamily="34" charset="0"/>
              </a:rPr>
              <a:t>Alfalfa</a:t>
            </a:r>
          </a:p>
        </p:txBody>
      </p:sp>
      <p:sp>
        <p:nvSpPr>
          <p:cNvPr id="28" name="Line 14"/>
          <p:cNvSpPr>
            <a:spLocks noChangeShapeType="1"/>
          </p:cNvSpPr>
          <p:nvPr/>
        </p:nvSpPr>
        <p:spPr bwMode="auto">
          <a:xfrm flipH="1">
            <a:off x="5867400" y="3505200"/>
            <a:ext cx="990600" cy="609600"/>
          </a:xfrm>
          <a:prstGeom prst="line">
            <a:avLst/>
          </a:prstGeom>
          <a:noFill/>
          <a:ln w="38100">
            <a:solidFill>
              <a:schemeClr val="tx1"/>
            </a:solidFill>
            <a:round/>
            <a:headEnd/>
            <a:tailEnd type="triangle" w="med" len="med"/>
          </a:ln>
        </p:spPr>
        <p:txBody>
          <a:bodyPr/>
          <a:lstStyle/>
          <a:p>
            <a:endParaRPr lang="en-US"/>
          </a:p>
        </p:txBody>
      </p:sp>
      <p:sp>
        <p:nvSpPr>
          <p:cNvPr id="64519" name="Rectangle 3"/>
          <p:cNvSpPr>
            <a:spLocks noGrp="1" noChangeArrowheads="1"/>
          </p:cNvSpPr>
          <p:nvPr>
            <p:ph type="title"/>
          </p:nvPr>
        </p:nvSpPr>
        <p:spPr>
          <a:xfrm>
            <a:off x="381000" y="152400"/>
            <a:ext cx="8305800" cy="1143000"/>
          </a:xfrm>
        </p:spPr>
        <p:txBody>
          <a:bodyPr>
            <a:normAutofit fontScale="90000"/>
          </a:bodyPr>
          <a:lstStyle/>
          <a:p>
            <a:pPr algn="ctr" eaLnBrk="1" hangingPunct="1"/>
            <a:r>
              <a:rPr lang="en-US" b="1" dirty="0" smtClean="0"/>
              <a:t>Cool-season Grass with Legumes</a:t>
            </a:r>
          </a:p>
        </p:txBody>
      </p:sp>
      <p:sp>
        <p:nvSpPr>
          <p:cNvPr id="64520" name="Text Box 4"/>
          <p:cNvSpPr txBox="1">
            <a:spLocks noChangeArrowheads="1"/>
          </p:cNvSpPr>
          <p:nvPr/>
        </p:nvSpPr>
        <p:spPr bwMode="auto">
          <a:xfrm>
            <a:off x="2393950" y="5783263"/>
            <a:ext cx="644525" cy="457200"/>
          </a:xfrm>
          <a:prstGeom prst="rect">
            <a:avLst/>
          </a:prstGeom>
          <a:noFill/>
          <a:ln w="9525">
            <a:noFill/>
            <a:miter lim="800000"/>
            <a:headEnd/>
            <a:tailEnd/>
          </a:ln>
        </p:spPr>
        <p:txBody>
          <a:bodyPr wrap="none">
            <a:spAutoFit/>
          </a:bodyPr>
          <a:lstStyle/>
          <a:p>
            <a:r>
              <a:rPr lang="en-US">
                <a:latin typeface="Tahoma" pitchFamily="34" charset="0"/>
              </a:rPr>
              <a:t>Apr</a:t>
            </a:r>
          </a:p>
        </p:txBody>
      </p:sp>
      <p:sp>
        <p:nvSpPr>
          <p:cNvPr id="64521" name="Text Box 5"/>
          <p:cNvSpPr txBox="1">
            <a:spLocks noChangeArrowheads="1"/>
          </p:cNvSpPr>
          <p:nvPr/>
        </p:nvSpPr>
        <p:spPr bwMode="auto">
          <a:xfrm>
            <a:off x="4787900" y="5783263"/>
            <a:ext cx="704850" cy="457200"/>
          </a:xfrm>
          <a:prstGeom prst="rect">
            <a:avLst/>
          </a:prstGeom>
          <a:noFill/>
          <a:ln w="9525">
            <a:noFill/>
            <a:miter lim="800000"/>
            <a:headEnd/>
            <a:tailEnd/>
          </a:ln>
        </p:spPr>
        <p:txBody>
          <a:bodyPr wrap="none">
            <a:spAutoFit/>
          </a:bodyPr>
          <a:lstStyle/>
          <a:p>
            <a:r>
              <a:rPr lang="en-US">
                <a:latin typeface="Tahoma" pitchFamily="34" charset="0"/>
              </a:rPr>
              <a:t>Aug</a:t>
            </a:r>
          </a:p>
        </p:txBody>
      </p:sp>
      <p:sp>
        <p:nvSpPr>
          <p:cNvPr id="64522" name="Text Box 6"/>
          <p:cNvSpPr txBox="1">
            <a:spLocks noChangeArrowheads="1"/>
          </p:cNvSpPr>
          <p:nvPr/>
        </p:nvSpPr>
        <p:spPr bwMode="auto">
          <a:xfrm>
            <a:off x="6151563" y="5783263"/>
            <a:ext cx="642937" cy="457200"/>
          </a:xfrm>
          <a:prstGeom prst="rect">
            <a:avLst/>
          </a:prstGeom>
          <a:noFill/>
          <a:ln w="9525">
            <a:noFill/>
            <a:miter lim="800000"/>
            <a:headEnd/>
            <a:tailEnd/>
          </a:ln>
        </p:spPr>
        <p:txBody>
          <a:bodyPr wrap="none">
            <a:spAutoFit/>
          </a:bodyPr>
          <a:lstStyle/>
          <a:p>
            <a:r>
              <a:rPr lang="en-US">
                <a:latin typeface="Tahoma" pitchFamily="34" charset="0"/>
              </a:rPr>
              <a:t>Oct</a:t>
            </a:r>
          </a:p>
        </p:txBody>
      </p:sp>
      <p:sp>
        <p:nvSpPr>
          <p:cNvPr id="64523" name="Text Box 7"/>
          <p:cNvSpPr txBox="1">
            <a:spLocks noChangeArrowheads="1"/>
          </p:cNvSpPr>
          <p:nvPr/>
        </p:nvSpPr>
        <p:spPr bwMode="auto">
          <a:xfrm>
            <a:off x="3590925" y="5783263"/>
            <a:ext cx="650875" cy="457200"/>
          </a:xfrm>
          <a:prstGeom prst="rect">
            <a:avLst/>
          </a:prstGeom>
          <a:noFill/>
          <a:ln w="9525">
            <a:noFill/>
            <a:miter lim="800000"/>
            <a:headEnd/>
            <a:tailEnd/>
          </a:ln>
        </p:spPr>
        <p:txBody>
          <a:bodyPr wrap="none">
            <a:spAutoFit/>
          </a:bodyPr>
          <a:lstStyle/>
          <a:p>
            <a:r>
              <a:rPr lang="en-US">
                <a:latin typeface="Tahoma" pitchFamily="34" charset="0"/>
              </a:rPr>
              <a:t>Jun</a:t>
            </a:r>
          </a:p>
        </p:txBody>
      </p:sp>
      <p:sp>
        <p:nvSpPr>
          <p:cNvPr id="64524" name="Text Box 8"/>
          <p:cNvSpPr txBox="1">
            <a:spLocks noChangeArrowheads="1"/>
          </p:cNvSpPr>
          <p:nvPr/>
        </p:nvSpPr>
        <p:spPr bwMode="auto">
          <a:xfrm rot="-5400000">
            <a:off x="-245269" y="3494882"/>
            <a:ext cx="1846263" cy="457200"/>
          </a:xfrm>
          <a:prstGeom prst="rect">
            <a:avLst/>
          </a:prstGeom>
          <a:noFill/>
          <a:ln w="9525">
            <a:noFill/>
            <a:miter lim="800000"/>
            <a:headEnd/>
            <a:tailEnd/>
          </a:ln>
        </p:spPr>
        <p:txBody>
          <a:bodyPr wrap="none">
            <a:spAutoFit/>
          </a:bodyPr>
          <a:lstStyle/>
          <a:p>
            <a:r>
              <a:rPr lang="en-US">
                <a:latin typeface="Tahoma" pitchFamily="34" charset="0"/>
              </a:rPr>
              <a:t>Forage Yield</a:t>
            </a:r>
          </a:p>
        </p:txBody>
      </p:sp>
      <p:sp>
        <p:nvSpPr>
          <p:cNvPr id="64525" name="Text Box 9"/>
          <p:cNvSpPr txBox="1">
            <a:spLocks noChangeArrowheads="1"/>
          </p:cNvSpPr>
          <p:nvPr/>
        </p:nvSpPr>
        <p:spPr bwMode="auto">
          <a:xfrm>
            <a:off x="1422400" y="5783263"/>
            <a:ext cx="671513" cy="457200"/>
          </a:xfrm>
          <a:prstGeom prst="rect">
            <a:avLst/>
          </a:prstGeom>
          <a:noFill/>
          <a:ln w="9525">
            <a:noFill/>
            <a:miter lim="800000"/>
            <a:headEnd/>
            <a:tailEnd/>
          </a:ln>
        </p:spPr>
        <p:txBody>
          <a:bodyPr wrap="none">
            <a:spAutoFit/>
          </a:bodyPr>
          <a:lstStyle/>
          <a:p>
            <a:r>
              <a:rPr lang="en-US">
                <a:latin typeface="Tahoma" pitchFamily="34" charset="0"/>
              </a:rPr>
              <a:t>Feb</a:t>
            </a:r>
          </a:p>
        </p:txBody>
      </p:sp>
      <p:sp>
        <p:nvSpPr>
          <p:cNvPr id="64526" name="Text Box 10"/>
          <p:cNvSpPr txBox="1">
            <a:spLocks noChangeArrowheads="1"/>
          </p:cNvSpPr>
          <p:nvPr/>
        </p:nvSpPr>
        <p:spPr bwMode="auto">
          <a:xfrm>
            <a:off x="7315200" y="5783263"/>
            <a:ext cx="692150" cy="457200"/>
          </a:xfrm>
          <a:prstGeom prst="rect">
            <a:avLst/>
          </a:prstGeom>
          <a:noFill/>
          <a:ln w="9525">
            <a:noFill/>
            <a:miter lim="800000"/>
            <a:headEnd/>
            <a:tailEnd/>
          </a:ln>
        </p:spPr>
        <p:txBody>
          <a:bodyPr wrap="none">
            <a:spAutoFit/>
          </a:bodyPr>
          <a:lstStyle/>
          <a:p>
            <a:r>
              <a:rPr lang="en-US">
                <a:latin typeface="Tahoma" pitchFamily="34" charset="0"/>
              </a:rPr>
              <a:t>Dec</a:t>
            </a:r>
          </a:p>
        </p:txBody>
      </p:sp>
      <p:sp>
        <p:nvSpPr>
          <p:cNvPr id="64527" name="Text Box 11"/>
          <p:cNvSpPr txBox="1">
            <a:spLocks noChangeArrowheads="1"/>
          </p:cNvSpPr>
          <p:nvPr/>
        </p:nvSpPr>
        <p:spPr bwMode="white">
          <a:xfrm>
            <a:off x="2335213" y="2225675"/>
            <a:ext cx="2008187" cy="822325"/>
          </a:xfrm>
          <a:prstGeom prst="rect">
            <a:avLst/>
          </a:prstGeom>
          <a:noFill/>
          <a:ln w="9525">
            <a:noFill/>
            <a:miter lim="800000"/>
            <a:headEnd/>
            <a:tailEnd/>
          </a:ln>
        </p:spPr>
        <p:txBody>
          <a:bodyPr wrap="none">
            <a:spAutoFit/>
          </a:bodyPr>
          <a:lstStyle/>
          <a:p>
            <a:r>
              <a:rPr lang="en-US" b="1" dirty="0">
                <a:latin typeface="Tahoma" pitchFamily="34" charset="0"/>
              </a:rPr>
              <a:t>Cool season</a:t>
            </a:r>
          </a:p>
          <a:p>
            <a:r>
              <a:rPr lang="en-US" b="1" dirty="0">
                <a:latin typeface="Tahoma" pitchFamily="34" charset="0"/>
              </a:rPr>
              <a:t>grass</a:t>
            </a:r>
          </a:p>
        </p:txBody>
      </p:sp>
      <p:sp>
        <p:nvSpPr>
          <p:cNvPr id="152588" name="Freeform 12"/>
          <p:cNvSpPr>
            <a:spLocks/>
          </p:cNvSpPr>
          <p:nvPr/>
        </p:nvSpPr>
        <p:spPr bwMode="auto">
          <a:xfrm>
            <a:off x="2527300" y="3789363"/>
            <a:ext cx="4203700" cy="1795462"/>
          </a:xfrm>
          <a:custGeom>
            <a:avLst/>
            <a:gdLst>
              <a:gd name="T0" fmla="*/ 0 w 2648"/>
              <a:gd name="T1" fmla="*/ 2147483647 h 1131"/>
              <a:gd name="T2" fmla="*/ 2147483647 w 2648"/>
              <a:gd name="T3" fmla="*/ 2147483647 h 1131"/>
              <a:gd name="T4" fmla="*/ 2147483647 w 2648"/>
              <a:gd name="T5" fmla="*/ 2147483647 h 1131"/>
              <a:gd name="T6" fmla="*/ 2147483647 w 2648"/>
              <a:gd name="T7" fmla="*/ 2147483647 h 1131"/>
              <a:gd name="T8" fmla="*/ 2147483647 w 2648"/>
              <a:gd name="T9" fmla="*/ 2147483647 h 1131"/>
              <a:gd name="T10" fmla="*/ 2147483647 w 2648"/>
              <a:gd name="T11" fmla="*/ 2147483647 h 1131"/>
              <a:gd name="T12" fmla="*/ 2147483647 w 2648"/>
              <a:gd name="T13" fmla="*/ 2147483647 h 1131"/>
              <a:gd name="T14" fmla="*/ 2147483647 w 2648"/>
              <a:gd name="T15" fmla="*/ 2147483647 h 1131"/>
              <a:gd name="T16" fmla="*/ 0 60000 65536"/>
              <a:gd name="T17" fmla="*/ 0 60000 65536"/>
              <a:gd name="T18" fmla="*/ 0 60000 65536"/>
              <a:gd name="T19" fmla="*/ 0 60000 65536"/>
              <a:gd name="T20" fmla="*/ 0 60000 65536"/>
              <a:gd name="T21" fmla="*/ 0 60000 65536"/>
              <a:gd name="T22" fmla="*/ 0 60000 65536"/>
              <a:gd name="T23" fmla="*/ 0 60000 65536"/>
              <a:gd name="T24" fmla="*/ 0 w 2648"/>
              <a:gd name="T25" fmla="*/ 0 h 1131"/>
              <a:gd name="T26" fmla="*/ 2648 w 2648"/>
              <a:gd name="T27" fmla="*/ 1131 h 1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48" h="1131">
                <a:moveTo>
                  <a:pt x="0" y="1131"/>
                </a:moveTo>
                <a:cubicBezTo>
                  <a:pt x="100" y="970"/>
                  <a:pt x="418" y="328"/>
                  <a:pt x="602" y="164"/>
                </a:cubicBezTo>
                <a:cubicBezTo>
                  <a:pt x="786" y="0"/>
                  <a:pt x="954" y="68"/>
                  <a:pt x="1105" y="146"/>
                </a:cubicBezTo>
                <a:cubicBezTo>
                  <a:pt x="1256" y="224"/>
                  <a:pt x="1399" y="531"/>
                  <a:pt x="1507" y="630"/>
                </a:cubicBezTo>
                <a:cubicBezTo>
                  <a:pt x="1615" y="729"/>
                  <a:pt x="1650" y="755"/>
                  <a:pt x="1754" y="740"/>
                </a:cubicBezTo>
                <a:cubicBezTo>
                  <a:pt x="1858" y="725"/>
                  <a:pt x="2024" y="556"/>
                  <a:pt x="2134" y="537"/>
                </a:cubicBezTo>
                <a:cubicBezTo>
                  <a:pt x="2244" y="518"/>
                  <a:pt x="2328" y="527"/>
                  <a:pt x="2414" y="626"/>
                </a:cubicBezTo>
                <a:cubicBezTo>
                  <a:pt x="2500" y="725"/>
                  <a:pt x="2599" y="1024"/>
                  <a:pt x="2648" y="1129"/>
                </a:cubicBezTo>
              </a:path>
            </a:pathLst>
          </a:custGeom>
          <a:gradFill rotWithShape="1">
            <a:gsLst>
              <a:gs pos="0">
                <a:srgbClr val="FF0000">
                  <a:alpha val="85001"/>
                </a:srgbClr>
              </a:gs>
              <a:gs pos="100000">
                <a:srgbClr val="760000">
                  <a:alpha val="85001"/>
                </a:srgbClr>
              </a:gs>
            </a:gsLst>
            <a:lin ang="5400000" scaled="1"/>
          </a:gradFill>
          <a:ln w="9525">
            <a:solidFill>
              <a:schemeClr val="tx1"/>
            </a:solidFill>
            <a:round/>
            <a:headEnd/>
            <a:tailEnd/>
          </a:ln>
        </p:spPr>
        <p:txBody>
          <a:bodyPr/>
          <a:lstStyle/>
          <a:p>
            <a:endParaRPr lang="en-US"/>
          </a:p>
        </p:txBody>
      </p:sp>
      <p:sp>
        <p:nvSpPr>
          <p:cNvPr id="152589" name="Text Box 13"/>
          <p:cNvSpPr txBox="1">
            <a:spLocks noChangeArrowheads="1"/>
          </p:cNvSpPr>
          <p:nvPr/>
        </p:nvSpPr>
        <p:spPr bwMode="white">
          <a:xfrm>
            <a:off x="4332288" y="2514600"/>
            <a:ext cx="1839912" cy="457200"/>
          </a:xfrm>
          <a:prstGeom prst="rect">
            <a:avLst/>
          </a:prstGeom>
          <a:noFill/>
          <a:ln w="9525">
            <a:noFill/>
            <a:miter lim="800000"/>
            <a:headEnd/>
            <a:tailEnd/>
          </a:ln>
        </p:spPr>
        <p:txBody>
          <a:bodyPr wrap="none">
            <a:spAutoFit/>
          </a:bodyPr>
          <a:lstStyle/>
          <a:p>
            <a:r>
              <a:rPr lang="en-US" b="1" dirty="0">
                <a:latin typeface="Tahoma" pitchFamily="34" charset="0"/>
              </a:rPr>
              <a:t>Red Clover</a:t>
            </a:r>
          </a:p>
        </p:txBody>
      </p:sp>
      <p:sp>
        <p:nvSpPr>
          <p:cNvPr id="64530" name="Line 14"/>
          <p:cNvSpPr>
            <a:spLocks noChangeShapeType="1"/>
          </p:cNvSpPr>
          <p:nvPr/>
        </p:nvSpPr>
        <p:spPr bwMode="auto">
          <a:xfrm>
            <a:off x="3192463" y="2838450"/>
            <a:ext cx="84137" cy="666750"/>
          </a:xfrm>
          <a:prstGeom prst="line">
            <a:avLst/>
          </a:prstGeom>
          <a:noFill/>
          <a:ln w="38100">
            <a:solidFill>
              <a:schemeClr val="tx1"/>
            </a:solidFill>
            <a:round/>
            <a:headEnd/>
            <a:tailEnd type="triangle" w="med" len="med"/>
          </a:ln>
        </p:spPr>
        <p:txBody>
          <a:bodyPr/>
          <a:lstStyle/>
          <a:p>
            <a:endParaRPr lang="en-US"/>
          </a:p>
        </p:txBody>
      </p:sp>
      <p:sp>
        <p:nvSpPr>
          <p:cNvPr id="152591" name="Line 15"/>
          <p:cNvSpPr>
            <a:spLocks noChangeShapeType="1"/>
          </p:cNvSpPr>
          <p:nvPr/>
        </p:nvSpPr>
        <p:spPr bwMode="auto">
          <a:xfrm flipH="1">
            <a:off x="4343400" y="2914650"/>
            <a:ext cx="561975" cy="1123950"/>
          </a:xfrm>
          <a:prstGeom prst="line">
            <a:avLst/>
          </a:prstGeom>
          <a:noFill/>
          <a:ln w="38100">
            <a:solidFill>
              <a:schemeClr val="tx1"/>
            </a:solidFill>
            <a:round/>
            <a:headEnd/>
            <a:tailEnd type="triangle" w="med" len="med"/>
          </a:ln>
        </p:spPr>
        <p:txBody>
          <a:bodyPr/>
          <a:lstStyle/>
          <a:p>
            <a:endParaRPr lang="en-US"/>
          </a:p>
        </p:txBody>
      </p:sp>
      <p:sp>
        <p:nvSpPr>
          <p:cNvPr id="152592" name="Freeform 16"/>
          <p:cNvSpPr>
            <a:spLocks/>
          </p:cNvSpPr>
          <p:nvPr/>
        </p:nvSpPr>
        <p:spPr bwMode="auto">
          <a:xfrm>
            <a:off x="2546350" y="4143375"/>
            <a:ext cx="4203700" cy="1443038"/>
          </a:xfrm>
          <a:custGeom>
            <a:avLst/>
            <a:gdLst>
              <a:gd name="T0" fmla="*/ 0 w 2648"/>
              <a:gd name="T1" fmla="*/ 2147483647 h 909"/>
              <a:gd name="T2" fmla="*/ 2147483647 w 2648"/>
              <a:gd name="T3" fmla="*/ 2147483647 h 909"/>
              <a:gd name="T4" fmla="*/ 2147483647 w 2648"/>
              <a:gd name="T5" fmla="*/ 2147483647 h 909"/>
              <a:gd name="T6" fmla="*/ 2147483647 w 2648"/>
              <a:gd name="T7" fmla="*/ 2147483647 h 909"/>
              <a:gd name="T8" fmla="*/ 2147483647 w 2648"/>
              <a:gd name="T9" fmla="*/ 2147483647 h 909"/>
              <a:gd name="T10" fmla="*/ 2147483647 w 2648"/>
              <a:gd name="T11" fmla="*/ 2147483647 h 909"/>
              <a:gd name="T12" fmla="*/ 2147483647 w 2648"/>
              <a:gd name="T13" fmla="*/ 2147483647 h 909"/>
              <a:gd name="T14" fmla="*/ 2147483647 w 2648"/>
              <a:gd name="T15" fmla="*/ 2147483647 h 909"/>
              <a:gd name="T16" fmla="*/ 0 60000 65536"/>
              <a:gd name="T17" fmla="*/ 0 60000 65536"/>
              <a:gd name="T18" fmla="*/ 0 60000 65536"/>
              <a:gd name="T19" fmla="*/ 0 60000 65536"/>
              <a:gd name="T20" fmla="*/ 0 60000 65536"/>
              <a:gd name="T21" fmla="*/ 0 60000 65536"/>
              <a:gd name="T22" fmla="*/ 0 60000 65536"/>
              <a:gd name="T23" fmla="*/ 0 60000 65536"/>
              <a:gd name="T24" fmla="*/ 0 w 2648"/>
              <a:gd name="T25" fmla="*/ 0 h 909"/>
              <a:gd name="T26" fmla="*/ 2648 w 2648"/>
              <a:gd name="T27" fmla="*/ 909 h 9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48" h="909">
                <a:moveTo>
                  <a:pt x="0" y="909"/>
                </a:moveTo>
                <a:cubicBezTo>
                  <a:pt x="94" y="778"/>
                  <a:pt x="376" y="252"/>
                  <a:pt x="566" y="126"/>
                </a:cubicBezTo>
                <a:cubicBezTo>
                  <a:pt x="756" y="0"/>
                  <a:pt x="989" y="54"/>
                  <a:pt x="1142" y="155"/>
                </a:cubicBezTo>
                <a:cubicBezTo>
                  <a:pt x="1295" y="256"/>
                  <a:pt x="1362" y="630"/>
                  <a:pt x="1487" y="731"/>
                </a:cubicBezTo>
                <a:cubicBezTo>
                  <a:pt x="1612" y="832"/>
                  <a:pt x="1779" y="793"/>
                  <a:pt x="1890" y="760"/>
                </a:cubicBezTo>
                <a:cubicBezTo>
                  <a:pt x="2001" y="727"/>
                  <a:pt x="2072" y="562"/>
                  <a:pt x="2152" y="530"/>
                </a:cubicBezTo>
                <a:cubicBezTo>
                  <a:pt x="2232" y="498"/>
                  <a:pt x="2290" y="506"/>
                  <a:pt x="2373" y="569"/>
                </a:cubicBezTo>
                <a:cubicBezTo>
                  <a:pt x="2456" y="632"/>
                  <a:pt x="2591" y="836"/>
                  <a:pt x="2648" y="906"/>
                </a:cubicBezTo>
              </a:path>
            </a:pathLst>
          </a:custGeom>
          <a:gradFill rotWithShape="1">
            <a:gsLst>
              <a:gs pos="0">
                <a:srgbClr val="FFFF00">
                  <a:alpha val="85001"/>
                </a:srgbClr>
              </a:gs>
              <a:gs pos="100000">
                <a:srgbClr val="767600">
                  <a:alpha val="85001"/>
                </a:srgbClr>
              </a:gs>
            </a:gsLst>
            <a:lin ang="5400000" scaled="1"/>
          </a:gradFill>
          <a:ln w="9525">
            <a:solidFill>
              <a:schemeClr val="tx1"/>
            </a:solidFill>
            <a:round/>
            <a:headEnd/>
            <a:tailEnd/>
          </a:ln>
        </p:spPr>
        <p:txBody>
          <a:bodyPr/>
          <a:lstStyle/>
          <a:p>
            <a:endParaRPr lang="en-US"/>
          </a:p>
        </p:txBody>
      </p:sp>
      <p:sp>
        <p:nvSpPr>
          <p:cNvPr id="152593" name="Text Box 17"/>
          <p:cNvSpPr txBox="1">
            <a:spLocks noChangeArrowheads="1"/>
          </p:cNvSpPr>
          <p:nvPr/>
        </p:nvSpPr>
        <p:spPr bwMode="white">
          <a:xfrm>
            <a:off x="5029200" y="3124200"/>
            <a:ext cx="2154238" cy="457200"/>
          </a:xfrm>
          <a:prstGeom prst="rect">
            <a:avLst/>
          </a:prstGeom>
          <a:noFill/>
          <a:ln w="9525">
            <a:noFill/>
            <a:miter lim="800000"/>
            <a:headEnd/>
            <a:tailEnd/>
          </a:ln>
        </p:spPr>
        <p:txBody>
          <a:bodyPr wrap="none">
            <a:spAutoFit/>
          </a:bodyPr>
          <a:lstStyle/>
          <a:p>
            <a:r>
              <a:rPr lang="en-US" b="1" dirty="0">
                <a:latin typeface="Tahoma" pitchFamily="34" charset="0"/>
              </a:rPr>
              <a:t>White Clover</a:t>
            </a:r>
          </a:p>
        </p:txBody>
      </p:sp>
      <p:sp>
        <p:nvSpPr>
          <p:cNvPr id="152594" name="Line 18"/>
          <p:cNvSpPr>
            <a:spLocks noChangeShapeType="1"/>
          </p:cNvSpPr>
          <p:nvPr/>
        </p:nvSpPr>
        <p:spPr bwMode="auto">
          <a:xfrm flipH="1">
            <a:off x="4495800" y="3505200"/>
            <a:ext cx="1143000" cy="990600"/>
          </a:xfrm>
          <a:prstGeom prst="line">
            <a:avLst/>
          </a:prstGeom>
          <a:noFill/>
          <a:ln w="38100">
            <a:solidFill>
              <a:schemeClr val="tx1"/>
            </a:solidFill>
            <a:round/>
            <a:headEnd/>
            <a:tailEnd type="triangle" w="med" len="med"/>
          </a:ln>
        </p:spPr>
        <p:txBody>
          <a:bodyPr/>
          <a:lstStyle/>
          <a:p>
            <a:endParaRPr lang="en-US"/>
          </a:p>
        </p:txBody>
      </p:sp>
      <p:sp>
        <p:nvSpPr>
          <p:cNvPr id="152595" name="Freeform 19"/>
          <p:cNvSpPr>
            <a:spLocks/>
          </p:cNvSpPr>
          <p:nvPr/>
        </p:nvSpPr>
        <p:spPr bwMode="auto">
          <a:xfrm>
            <a:off x="3340100" y="4310063"/>
            <a:ext cx="3327400" cy="1284287"/>
          </a:xfrm>
          <a:custGeom>
            <a:avLst/>
            <a:gdLst>
              <a:gd name="T0" fmla="*/ 0 w 2096"/>
              <a:gd name="T1" fmla="*/ 2147483647 h 809"/>
              <a:gd name="T2" fmla="*/ 2147483647 w 2096"/>
              <a:gd name="T3" fmla="*/ 2147483647 h 809"/>
              <a:gd name="T4" fmla="*/ 2147483647 w 2096"/>
              <a:gd name="T5" fmla="*/ 2147483647 h 809"/>
              <a:gd name="T6" fmla="*/ 2147483647 w 2096"/>
              <a:gd name="T7" fmla="*/ 2147483647 h 809"/>
              <a:gd name="T8" fmla="*/ 2147483647 w 2096"/>
              <a:gd name="T9" fmla="*/ 2147483647 h 809"/>
              <a:gd name="T10" fmla="*/ 0 60000 65536"/>
              <a:gd name="T11" fmla="*/ 0 60000 65536"/>
              <a:gd name="T12" fmla="*/ 0 60000 65536"/>
              <a:gd name="T13" fmla="*/ 0 60000 65536"/>
              <a:gd name="T14" fmla="*/ 0 60000 65536"/>
              <a:gd name="T15" fmla="*/ 0 w 2096"/>
              <a:gd name="T16" fmla="*/ 0 h 809"/>
              <a:gd name="T17" fmla="*/ 2096 w 2096"/>
              <a:gd name="T18" fmla="*/ 809 h 809"/>
            </a:gdLst>
            <a:ahLst/>
            <a:cxnLst>
              <a:cxn ang="T10">
                <a:pos x="T0" y="T1"/>
              </a:cxn>
              <a:cxn ang="T11">
                <a:pos x="T2" y="T3"/>
              </a:cxn>
              <a:cxn ang="T12">
                <a:pos x="T4" y="T5"/>
              </a:cxn>
              <a:cxn ang="T13">
                <a:pos x="T6" y="T7"/>
              </a:cxn>
              <a:cxn ang="T14">
                <a:pos x="T8" y="T9"/>
              </a:cxn>
            </a:cxnLst>
            <a:rect l="T15" t="T16" r="T17" b="T18"/>
            <a:pathLst>
              <a:path w="2096" h="809">
                <a:moveTo>
                  <a:pt x="0" y="809"/>
                </a:moveTo>
                <a:cubicBezTo>
                  <a:pt x="189" y="693"/>
                  <a:pt x="873" y="220"/>
                  <a:pt x="1133" y="110"/>
                </a:cubicBezTo>
                <a:cubicBezTo>
                  <a:pt x="1393" y="0"/>
                  <a:pt x="1433" y="65"/>
                  <a:pt x="1562" y="147"/>
                </a:cubicBezTo>
                <a:cubicBezTo>
                  <a:pt x="1691" y="229"/>
                  <a:pt x="1819" y="491"/>
                  <a:pt x="1908" y="601"/>
                </a:cubicBezTo>
                <a:cubicBezTo>
                  <a:pt x="1997" y="711"/>
                  <a:pt x="2057" y="766"/>
                  <a:pt x="2096" y="809"/>
                </a:cubicBezTo>
              </a:path>
            </a:pathLst>
          </a:custGeom>
          <a:solidFill>
            <a:srgbClr val="009900">
              <a:alpha val="85097"/>
            </a:srgbClr>
          </a:solidFill>
          <a:ln w="9525">
            <a:solidFill>
              <a:schemeClr val="tx1"/>
            </a:solidFill>
            <a:round/>
            <a:headEnd/>
            <a:tailEnd/>
          </a:ln>
        </p:spPr>
        <p:txBody>
          <a:bodyPr/>
          <a:lstStyle/>
          <a:p>
            <a:endParaRPr lang="en-US"/>
          </a:p>
        </p:txBody>
      </p:sp>
      <p:sp>
        <p:nvSpPr>
          <p:cNvPr id="152596" name="Text Box 20"/>
          <p:cNvSpPr txBox="1">
            <a:spLocks noChangeArrowheads="1"/>
          </p:cNvSpPr>
          <p:nvPr/>
        </p:nvSpPr>
        <p:spPr bwMode="white">
          <a:xfrm>
            <a:off x="6716618" y="3821668"/>
            <a:ext cx="2274982" cy="369332"/>
          </a:xfrm>
          <a:prstGeom prst="rect">
            <a:avLst/>
          </a:prstGeom>
          <a:noFill/>
          <a:ln w="9525">
            <a:noFill/>
            <a:miter lim="800000"/>
            <a:headEnd/>
            <a:tailEnd/>
          </a:ln>
        </p:spPr>
        <p:txBody>
          <a:bodyPr wrap="none">
            <a:spAutoFit/>
          </a:bodyPr>
          <a:lstStyle/>
          <a:p>
            <a:r>
              <a:rPr lang="en-US" b="1" dirty="0" smtClean="0">
                <a:latin typeface="Tahoma" pitchFamily="34" charset="0"/>
              </a:rPr>
              <a:t>Annual Lespedeza</a:t>
            </a:r>
            <a:endParaRPr lang="en-US" b="1" dirty="0">
              <a:latin typeface="Tahoma" pitchFamily="34" charset="0"/>
            </a:endParaRPr>
          </a:p>
        </p:txBody>
      </p:sp>
      <p:sp>
        <p:nvSpPr>
          <p:cNvPr id="152597" name="Line 21"/>
          <p:cNvSpPr>
            <a:spLocks noChangeShapeType="1"/>
          </p:cNvSpPr>
          <p:nvPr/>
        </p:nvSpPr>
        <p:spPr bwMode="auto">
          <a:xfrm flipH="1">
            <a:off x="5867400" y="4038600"/>
            <a:ext cx="914400" cy="381000"/>
          </a:xfrm>
          <a:prstGeom prst="line">
            <a:avLst/>
          </a:prstGeom>
          <a:noFill/>
          <a:ln w="38100">
            <a:solidFill>
              <a:schemeClr val="tx1"/>
            </a:solidFill>
            <a:round/>
            <a:headEnd/>
            <a:tailEnd type="triangle" w="med" len="med"/>
          </a:ln>
        </p:spPr>
        <p:txBody>
          <a:bodyPr/>
          <a:lstStyle/>
          <a:p>
            <a:endParaRPr lang="en-US"/>
          </a:p>
        </p:txBody>
      </p:sp>
      <p:grpSp>
        <p:nvGrpSpPr>
          <p:cNvPr id="2" name="Group 22"/>
          <p:cNvGrpSpPr>
            <a:grpSpLocks/>
          </p:cNvGrpSpPr>
          <p:nvPr/>
        </p:nvGrpSpPr>
        <p:grpSpPr bwMode="auto">
          <a:xfrm>
            <a:off x="1447800" y="1981200"/>
            <a:ext cx="7086600" cy="3657600"/>
            <a:chOff x="720" y="1318"/>
            <a:chExt cx="4464" cy="2304"/>
          </a:xfrm>
        </p:grpSpPr>
        <p:sp>
          <p:nvSpPr>
            <p:cNvPr id="64539" name="Line 23"/>
            <p:cNvSpPr>
              <a:spLocks noChangeShapeType="1"/>
            </p:cNvSpPr>
            <p:nvPr/>
          </p:nvSpPr>
          <p:spPr bwMode="auto">
            <a:xfrm>
              <a:off x="720" y="1318"/>
              <a:ext cx="0" cy="2304"/>
            </a:xfrm>
            <a:prstGeom prst="line">
              <a:avLst/>
            </a:prstGeom>
            <a:noFill/>
            <a:ln w="28575">
              <a:solidFill>
                <a:schemeClr val="tx1"/>
              </a:solidFill>
              <a:round/>
              <a:headEnd/>
              <a:tailEnd/>
            </a:ln>
          </p:spPr>
          <p:txBody>
            <a:bodyPr/>
            <a:lstStyle/>
            <a:p>
              <a:endParaRPr lang="en-US"/>
            </a:p>
          </p:txBody>
        </p:sp>
        <p:sp>
          <p:nvSpPr>
            <p:cNvPr id="64540" name="Line 24"/>
            <p:cNvSpPr>
              <a:spLocks noChangeShapeType="1"/>
            </p:cNvSpPr>
            <p:nvPr/>
          </p:nvSpPr>
          <p:spPr bwMode="auto">
            <a:xfrm flipH="1">
              <a:off x="720" y="3600"/>
              <a:ext cx="4464" cy="0"/>
            </a:xfrm>
            <a:prstGeom prst="line">
              <a:avLst/>
            </a:prstGeom>
            <a:noFill/>
            <a:ln w="285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381187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2589"/>
                                        </p:tgtEl>
                                        <p:attrNameLst>
                                          <p:attrName>style.visibility</p:attrName>
                                        </p:attrNameLst>
                                      </p:cBhvr>
                                      <p:to>
                                        <p:strVal val="visible"/>
                                      </p:to>
                                    </p:set>
                                    <p:animEffect transition="in" filter="checkerboard(across)">
                                      <p:cBhvr>
                                        <p:cTn id="7" dur="500"/>
                                        <p:tgtEl>
                                          <p:spTgt spid="15258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52591"/>
                                        </p:tgtEl>
                                        <p:attrNameLst>
                                          <p:attrName>style.visibility</p:attrName>
                                        </p:attrNameLst>
                                      </p:cBhvr>
                                      <p:to>
                                        <p:strVal val="visible"/>
                                      </p:to>
                                    </p:set>
                                    <p:animEffect transition="in" filter="checkerboard(across)">
                                      <p:cBhvr>
                                        <p:cTn id="10" dur="500"/>
                                        <p:tgtEl>
                                          <p:spTgt spid="152591"/>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52588"/>
                                        </p:tgtEl>
                                        <p:attrNameLst>
                                          <p:attrName>style.visibility</p:attrName>
                                        </p:attrNameLst>
                                      </p:cBhvr>
                                      <p:to>
                                        <p:strVal val="visible"/>
                                      </p:to>
                                    </p:set>
                                    <p:animEffect transition="in" filter="checkerboard(across)">
                                      <p:cBhvr>
                                        <p:cTn id="13" dur="500"/>
                                        <p:tgtEl>
                                          <p:spTgt spid="152588"/>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52593"/>
                                        </p:tgtEl>
                                        <p:attrNameLst>
                                          <p:attrName>style.visibility</p:attrName>
                                        </p:attrNameLst>
                                      </p:cBhvr>
                                      <p:to>
                                        <p:strVal val="visible"/>
                                      </p:to>
                                    </p:set>
                                    <p:animEffect transition="in" filter="checkerboard(across)">
                                      <p:cBhvr>
                                        <p:cTn id="18" dur="500"/>
                                        <p:tgtEl>
                                          <p:spTgt spid="152593"/>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52594"/>
                                        </p:tgtEl>
                                        <p:attrNameLst>
                                          <p:attrName>style.visibility</p:attrName>
                                        </p:attrNameLst>
                                      </p:cBhvr>
                                      <p:to>
                                        <p:strVal val="visible"/>
                                      </p:to>
                                    </p:set>
                                    <p:animEffect transition="in" filter="checkerboard(across)">
                                      <p:cBhvr>
                                        <p:cTn id="21" dur="500"/>
                                        <p:tgtEl>
                                          <p:spTgt spid="152594"/>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52592"/>
                                        </p:tgtEl>
                                        <p:attrNameLst>
                                          <p:attrName>style.visibility</p:attrName>
                                        </p:attrNameLst>
                                      </p:cBhvr>
                                      <p:to>
                                        <p:strVal val="visible"/>
                                      </p:to>
                                    </p:set>
                                    <p:animEffect transition="in" filter="checkerboard(across)">
                                      <p:cBhvr>
                                        <p:cTn id="24" dur="500"/>
                                        <p:tgtEl>
                                          <p:spTgt spid="152592"/>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52595"/>
                                        </p:tgtEl>
                                        <p:attrNameLst>
                                          <p:attrName>style.visibility</p:attrName>
                                        </p:attrNameLst>
                                      </p:cBhvr>
                                      <p:to>
                                        <p:strVal val="visible"/>
                                      </p:to>
                                    </p:set>
                                    <p:animEffect transition="in" filter="checkerboard(across)">
                                      <p:cBhvr>
                                        <p:cTn id="29" dur="500"/>
                                        <p:tgtEl>
                                          <p:spTgt spid="152595"/>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52596"/>
                                        </p:tgtEl>
                                        <p:attrNameLst>
                                          <p:attrName>style.visibility</p:attrName>
                                        </p:attrNameLst>
                                      </p:cBhvr>
                                      <p:to>
                                        <p:strVal val="visible"/>
                                      </p:to>
                                    </p:set>
                                    <p:animEffect transition="in" filter="checkerboard(across)">
                                      <p:cBhvr>
                                        <p:cTn id="32" dur="500"/>
                                        <p:tgtEl>
                                          <p:spTgt spid="152596"/>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52597"/>
                                        </p:tgtEl>
                                        <p:attrNameLst>
                                          <p:attrName>style.visibility</p:attrName>
                                        </p:attrNameLst>
                                      </p:cBhvr>
                                      <p:to>
                                        <p:strVal val="visible"/>
                                      </p:to>
                                    </p:set>
                                    <p:animEffect transition="in" filter="checkerboard(across)">
                                      <p:cBhvr>
                                        <p:cTn id="35" dur="500"/>
                                        <p:tgtEl>
                                          <p:spTgt spid="152597"/>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checkerboard(across)">
                                      <p:cBhvr>
                                        <p:cTn id="40" dur="500"/>
                                        <p:tgtEl>
                                          <p:spTgt spid="26"/>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checkerboard(across)">
                                      <p:cBhvr>
                                        <p:cTn id="43" dur="500"/>
                                        <p:tgtEl>
                                          <p:spTgt spid="27"/>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checkerboard(across)">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152588" grpId="0" animBg="1"/>
      <p:bldP spid="152589" grpId="0"/>
      <p:bldP spid="152591" grpId="0" animBg="1"/>
      <p:bldP spid="152592" grpId="0" animBg="1"/>
      <p:bldP spid="152593" grpId="0"/>
      <p:bldP spid="152594" grpId="0" animBg="1"/>
      <p:bldP spid="152595" grpId="0" animBg="1"/>
      <p:bldP spid="152596" grpId="0"/>
      <p:bldP spid="152597"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6802" name="Picture 5" descr="Alfalf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2"/>
          <p:cNvSpPr>
            <a:spLocks noGrp="1" noChangeArrowheads="1"/>
          </p:cNvSpPr>
          <p:nvPr>
            <p:ph type="title"/>
          </p:nvPr>
        </p:nvSpPr>
        <p:spPr>
          <a:xfrm>
            <a:off x="609600" y="762000"/>
            <a:ext cx="7772400" cy="1143000"/>
          </a:xfrm>
        </p:spPr>
        <p:txBody>
          <a:bodyPr/>
          <a:lstStyle/>
          <a:p>
            <a:pPr eaLnBrk="1" hangingPunct="1"/>
            <a:r>
              <a:rPr lang="en-US" smtClean="0"/>
              <a:t>Alfalfa or Alfalfa/Grass</a:t>
            </a:r>
          </a:p>
        </p:txBody>
      </p:sp>
      <p:sp>
        <p:nvSpPr>
          <p:cNvPr id="76804" name="Rectangle 3"/>
          <p:cNvSpPr>
            <a:spLocks noGrp="1" noChangeArrowheads="1"/>
          </p:cNvSpPr>
          <p:nvPr>
            <p:ph type="body" idx="1"/>
          </p:nvPr>
        </p:nvSpPr>
        <p:spPr>
          <a:xfrm>
            <a:off x="914400" y="2590800"/>
            <a:ext cx="7543800" cy="3505200"/>
          </a:xfrm>
        </p:spPr>
        <p:txBody>
          <a:bodyPr/>
          <a:lstStyle/>
          <a:p>
            <a:pPr eaLnBrk="1" hangingPunct="1"/>
            <a:r>
              <a:rPr lang="en-US" smtClean="0">
                <a:solidFill>
                  <a:schemeClr val="bg1"/>
                </a:solidFill>
              </a:rPr>
              <a:t>One of the best protein sources for livestock</a:t>
            </a:r>
          </a:p>
          <a:p>
            <a:pPr eaLnBrk="1" hangingPunct="1"/>
            <a:r>
              <a:rPr lang="en-US" smtClean="0">
                <a:solidFill>
                  <a:schemeClr val="bg1"/>
                </a:solidFill>
              </a:rPr>
              <a:t>Needs high fertility and management</a:t>
            </a:r>
          </a:p>
          <a:p>
            <a:pPr eaLnBrk="1" hangingPunct="1"/>
            <a:r>
              <a:rPr lang="en-US" smtClean="0">
                <a:solidFill>
                  <a:schemeClr val="bg1"/>
                </a:solidFill>
              </a:rPr>
              <a:t>Best for hay </a:t>
            </a:r>
          </a:p>
          <a:p>
            <a:pPr eaLnBrk="1" hangingPunct="1"/>
            <a:r>
              <a:rPr lang="en-US" smtClean="0">
                <a:solidFill>
                  <a:schemeClr val="bg1"/>
                </a:solidFill>
              </a:rPr>
              <a:t>Roundup Ready is back on the market</a:t>
            </a:r>
          </a:p>
        </p:txBody>
      </p:sp>
    </p:spTree>
    <p:extLst>
      <p:ext uri="{BB962C8B-B14F-4D97-AF65-F5344CB8AC3E}">
        <p14:creationId xmlns:p14="http://schemas.microsoft.com/office/powerpoint/2010/main" val="1956646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descr="AliceRyegrass"/>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2467" name="Rectangle 4"/>
          <p:cNvSpPr>
            <a:spLocks noGrp="1" noChangeArrowheads="1"/>
          </p:cNvSpPr>
          <p:nvPr>
            <p:ph type="title"/>
          </p:nvPr>
        </p:nvSpPr>
        <p:spPr>
          <a:xfrm>
            <a:off x="533400" y="90488"/>
            <a:ext cx="8001000" cy="1190625"/>
          </a:xfrm>
        </p:spPr>
        <p:txBody>
          <a:bodyPr/>
          <a:lstStyle/>
          <a:p>
            <a:pPr algn="ctr"/>
            <a:r>
              <a:rPr lang="en-US" dirty="0" smtClean="0">
                <a:solidFill>
                  <a:schemeClr val="tx1"/>
                </a:solidFill>
              </a:rPr>
              <a:t>Benefits to Including Legumes</a:t>
            </a:r>
          </a:p>
        </p:txBody>
      </p:sp>
      <p:sp>
        <p:nvSpPr>
          <p:cNvPr id="62468" name="Rectangle 5"/>
          <p:cNvSpPr>
            <a:spLocks noGrp="1" noChangeArrowheads="1"/>
          </p:cNvSpPr>
          <p:nvPr>
            <p:ph type="body" idx="1"/>
          </p:nvPr>
        </p:nvSpPr>
        <p:spPr>
          <a:xfrm>
            <a:off x="228600" y="1981200"/>
            <a:ext cx="8610600" cy="2819400"/>
          </a:xfrm>
          <a:solidFill>
            <a:srgbClr val="FFFFFF">
              <a:alpha val="59999"/>
            </a:srgbClr>
          </a:solidFill>
        </p:spPr>
        <p:txBody>
          <a:bodyPr>
            <a:normAutofit/>
          </a:bodyPr>
          <a:lstStyle/>
          <a:p>
            <a:r>
              <a:rPr lang="en-US" dirty="0" smtClean="0"/>
              <a:t>Improved forage quality</a:t>
            </a:r>
          </a:p>
          <a:p>
            <a:r>
              <a:rPr lang="en-US" dirty="0" smtClean="0"/>
              <a:t>Fewer problems with fescue </a:t>
            </a:r>
            <a:r>
              <a:rPr lang="en-US" dirty="0" err="1" smtClean="0"/>
              <a:t>toxicosis</a:t>
            </a:r>
            <a:endParaRPr lang="en-US" dirty="0" smtClean="0"/>
          </a:p>
          <a:p>
            <a:r>
              <a:rPr lang="en-US" dirty="0" smtClean="0"/>
              <a:t>Improves animal gain</a:t>
            </a:r>
          </a:p>
          <a:p>
            <a:r>
              <a:rPr lang="en-US" dirty="0" smtClean="0"/>
              <a:t>Minimizes the need for Nitrogen fertilizer</a:t>
            </a:r>
          </a:p>
          <a:p>
            <a:r>
              <a:rPr lang="en-US" dirty="0" smtClean="0"/>
              <a:t>Longer grazing season</a:t>
            </a:r>
            <a:endParaRPr lang="en-US" dirty="0"/>
          </a:p>
          <a:p>
            <a:endParaRPr lang="en-US" dirty="0" smtClean="0"/>
          </a:p>
        </p:txBody>
      </p:sp>
    </p:spTree>
    <p:extLst>
      <p:ext uri="{BB962C8B-B14F-4D97-AF65-F5344CB8AC3E}">
        <p14:creationId xmlns:p14="http://schemas.microsoft.com/office/powerpoint/2010/main" val="9331337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a:xfrm>
            <a:off x="685800" y="0"/>
            <a:ext cx="7772400" cy="1143000"/>
          </a:xfrm>
        </p:spPr>
        <p:txBody>
          <a:bodyPr/>
          <a:lstStyle/>
          <a:p>
            <a:pPr eaLnBrk="1" hangingPunct="1"/>
            <a:r>
              <a:rPr lang="en-US" sz="3200" dirty="0" smtClean="0"/>
              <a:t>Steer Gains (ADG) on Fescue With and</a:t>
            </a:r>
            <a:br>
              <a:rPr lang="en-US" sz="3200" dirty="0" smtClean="0"/>
            </a:br>
            <a:r>
              <a:rPr lang="en-US" sz="3200" dirty="0" smtClean="0"/>
              <a:t>Without Clover in the Stand</a:t>
            </a:r>
          </a:p>
        </p:txBody>
      </p:sp>
      <p:graphicFrame>
        <p:nvGraphicFramePr>
          <p:cNvPr id="1026" name="Object 5"/>
          <p:cNvGraphicFramePr>
            <a:graphicFrameLocks noGrp="1" noChangeAspect="1"/>
          </p:cNvGraphicFramePr>
          <p:nvPr>
            <p:ph idx="1"/>
          </p:nvPr>
        </p:nvGraphicFramePr>
        <p:xfrm>
          <a:off x="838200" y="1524000"/>
          <a:ext cx="6894513" cy="4589463"/>
        </p:xfrm>
        <a:graphic>
          <a:graphicData uri="http://schemas.openxmlformats.org/presentationml/2006/ole">
            <mc:AlternateContent xmlns:mc="http://schemas.openxmlformats.org/markup-compatibility/2006">
              <mc:Choice xmlns:v="urn:schemas-microsoft-com:vml" Requires="v">
                <p:oleObj spid="_x0000_s3086" name="Chart" r:id="rId3" imgW="6095928" imgH="4053888" progId="MSGraph.Chart.8">
                  <p:embed followColorScheme="full"/>
                </p:oleObj>
              </mc:Choice>
              <mc:Fallback>
                <p:oleObj name="Chart" r:id="rId3" imgW="6095928" imgH="4053888" progId="MSGraph.Chart.8">
                  <p:embed followColorScheme="full"/>
                  <p:pic>
                    <p:nvPicPr>
                      <p:cNvPr id="0" name=""/>
                      <p:cNvPicPr>
                        <a:picLocks noChangeAspect="1" noChangeArrowheads="1"/>
                      </p:cNvPicPr>
                      <p:nvPr/>
                    </p:nvPicPr>
                    <p:blipFill>
                      <a:blip r:embed="rId4"/>
                      <a:srcRect/>
                      <a:stretch>
                        <a:fillRect/>
                      </a:stretch>
                    </p:blipFill>
                    <p:spPr bwMode="auto">
                      <a:xfrm>
                        <a:off x="838200" y="1524000"/>
                        <a:ext cx="6894513" cy="4589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8" name="Text Box 8"/>
          <p:cNvSpPr txBox="1">
            <a:spLocks noChangeArrowheads="1"/>
          </p:cNvSpPr>
          <p:nvPr/>
        </p:nvSpPr>
        <p:spPr bwMode="auto">
          <a:xfrm>
            <a:off x="1295400" y="6034087"/>
            <a:ext cx="632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50000"/>
              </a:spcBef>
              <a:spcAft>
                <a:spcPct val="0"/>
              </a:spcAft>
              <a:buClr>
                <a:srgbClr val="000000"/>
              </a:buClr>
              <a:buSzPct val="90000"/>
              <a:buFont typeface="Monotype Sorts" pitchFamily="2" charset="2"/>
              <a:defRPr sz="4400" b="1">
                <a:solidFill>
                  <a:srgbClr val="FFFF00"/>
                </a:solidFill>
                <a:latin typeface="Times New Roman" pitchFamily="18" charset="0"/>
              </a:defRPr>
            </a:lvl6pPr>
            <a:lvl7pPr marL="2971800" indent="-228600" algn="ctr" eaLnBrk="0" fontAlgn="base" hangingPunct="0">
              <a:spcBef>
                <a:spcPct val="50000"/>
              </a:spcBef>
              <a:spcAft>
                <a:spcPct val="0"/>
              </a:spcAft>
              <a:buClr>
                <a:srgbClr val="000000"/>
              </a:buClr>
              <a:buSzPct val="90000"/>
              <a:buFont typeface="Monotype Sorts" pitchFamily="2" charset="2"/>
              <a:defRPr sz="4400" b="1">
                <a:solidFill>
                  <a:srgbClr val="FFFF00"/>
                </a:solidFill>
                <a:latin typeface="Times New Roman" pitchFamily="18" charset="0"/>
              </a:defRPr>
            </a:lvl7pPr>
            <a:lvl8pPr marL="3429000" indent="-228600" algn="ctr" eaLnBrk="0" fontAlgn="base" hangingPunct="0">
              <a:spcBef>
                <a:spcPct val="50000"/>
              </a:spcBef>
              <a:spcAft>
                <a:spcPct val="0"/>
              </a:spcAft>
              <a:buClr>
                <a:srgbClr val="000000"/>
              </a:buClr>
              <a:buSzPct val="90000"/>
              <a:buFont typeface="Monotype Sorts" pitchFamily="2" charset="2"/>
              <a:defRPr sz="4400" b="1">
                <a:solidFill>
                  <a:srgbClr val="FFFF00"/>
                </a:solidFill>
                <a:latin typeface="Times New Roman" pitchFamily="18" charset="0"/>
              </a:defRPr>
            </a:lvl8pPr>
            <a:lvl9pPr marL="3886200" indent="-228600" algn="ctr" eaLnBrk="0" fontAlgn="base" hangingPunct="0">
              <a:spcBef>
                <a:spcPct val="50000"/>
              </a:spcBef>
              <a:spcAft>
                <a:spcPct val="0"/>
              </a:spcAft>
              <a:buClr>
                <a:srgbClr val="000000"/>
              </a:buClr>
              <a:buSzPct val="90000"/>
              <a:buFont typeface="Monotype Sorts" pitchFamily="2" charset="2"/>
              <a:defRPr sz="4400" b="1">
                <a:solidFill>
                  <a:srgbClr val="FFFF00"/>
                </a:solidFill>
                <a:latin typeface="Times New Roman" pitchFamily="18" charset="0"/>
              </a:defRPr>
            </a:lvl9pPr>
          </a:lstStyle>
          <a:p>
            <a:pPr algn="ctr" eaLnBrk="1" hangingPunct="1"/>
            <a:r>
              <a:rPr lang="en-US" sz="1800" b="0" dirty="0">
                <a:solidFill>
                  <a:schemeClr val="tx1"/>
                </a:solidFill>
              </a:rPr>
              <a:t>Multi-Year Tests on Four Research Farms in TN and GA</a:t>
            </a:r>
          </a:p>
        </p:txBody>
      </p:sp>
    </p:spTree>
    <p:extLst>
      <p:ext uri="{BB962C8B-B14F-4D97-AF65-F5344CB8AC3E}">
        <p14:creationId xmlns:p14="http://schemas.microsoft.com/office/powerpoint/2010/main" val="12609670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algn="ctr"/>
            <a:r>
              <a:rPr lang="en-US" dirty="0" err="1" smtClean="0"/>
              <a:t>Overseeding</a:t>
            </a:r>
            <a:r>
              <a:rPr lang="en-US" dirty="0" smtClean="0"/>
              <a:t> Legumes</a:t>
            </a:r>
          </a:p>
        </p:txBody>
      </p:sp>
      <p:sp>
        <p:nvSpPr>
          <p:cNvPr id="63491" name="Rectangle 3"/>
          <p:cNvSpPr>
            <a:spLocks noGrp="1" noChangeArrowheads="1"/>
          </p:cNvSpPr>
          <p:nvPr>
            <p:ph type="body" idx="1"/>
          </p:nvPr>
        </p:nvSpPr>
        <p:spPr>
          <a:xfrm>
            <a:off x="381000" y="1676400"/>
            <a:ext cx="4800600" cy="4572000"/>
          </a:xfrm>
        </p:spPr>
        <p:txBody>
          <a:bodyPr>
            <a:normAutofit/>
          </a:bodyPr>
          <a:lstStyle/>
          <a:p>
            <a:pPr>
              <a:lnSpc>
                <a:spcPct val="90000"/>
              </a:lnSpc>
            </a:pPr>
            <a:r>
              <a:rPr lang="en-US" dirty="0" smtClean="0"/>
              <a:t>Conduct soil samples</a:t>
            </a:r>
          </a:p>
          <a:p>
            <a:pPr lvl="1">
              <a:lnSpc>
                <a:spcPct val="90000"/>
              </a:lnSpc>
            </a:pPr>
            <a:r>
              <a:rPr lang="en-US" dirty="0" smtClean="0"/>
              <a:t>Legumes require higher fertility</a:t>
            </a:r>
          </a:p>
          <a:p>
            <a:pPr>
              <a:lnSpc>
                <a:spcPct val="90000"/>
              </a:lnSpc>
            </a:pPr>
            <a:endParaRPr lang="en-US" dirty="0" smtClean="0"/>
          </a:p>
          <a:p>
            <a:pPr>
              <a:lnSpc>
                <a:spcPct val="90000"/>
              </a:lnSpc>
            </a:pPr>
            <a:r>
              <a:rPr lang="en-US" dirty="0" smtClean="0"/>
              <a:t>Use inoculants</a:t>
            </a:r>
          </a:p>
          <a:p>
            <a:pPr>
              <a:lnSpc>
                <a:spcPct val="90000"/>
              </a:lnSpc>
            </a:pPr>
            <a:endParaRPr lang="en-US" dirty="0" smtClean="0"/>
          </a:p>
          <a:p>
            <a:pPr>
              <a:lnSpc>
                <a:spcPct val="90000"/>
              </a:lnSpc>
            </a:pPr>
            <a:r>
              <a:rPr lang="en-US" dirty="0" smtClean="0"/>
              <a:t>February seeding dates have a 50% better chance than April seeding dates</a:t>
            </a:r>
          </a:p>
        </p:txBody>
      </p:sp>
      <p:pic>
        <p:nvPicPr>
          <p:cNvPr id="63492" name="Picture 4" descr="Ideal mix pasture"/>
          <p:cNvPicPr>
            <a:picLocks noChangeAspect="1" noChangeArrowheads="1"/>
          </p:cNvPicPr>
          <p:nvPr/>
        </p:nvPicPr>
        <p:blipFill>
          <a:blip r:embed="rId2" cstate="print"/>
          <a:srcRect/>
          <a:stretch>
            <a:fillRect/>
          </a:stretch>
        </p:blipFill>
        <p:spPr bwMode="auto">
          <a:xfrm>
            <a:off x="5622925" y="1828800"/>
            <a:ext cx="3140075" cy="4772025"/>
          </a:xfrm>
          <a:prstGeom prst="rect">
            <a:avLst/>
          </a:prstGeom>
          <a:noFill/>
          <a:ln w="3175">
            <a:solidFill>
              <a:schemeClr val="tx1"/>
            </a:solidFill>
            <a:miter lim="800000"/>
            <a:headEnd/>
            <a:tailEnd/>
          </a:ln>
        </p:spPr>
      </p:pic>
    </p:spTree>
    <p:extLst>
      <p:ext uri="{BB962C8B-B14F-4D97-AF65-F5344CB8AC3E}">
        <p14:creationId xmlns:p14="http://schemas.microsoft.com/office/powerpoint/2010/main" val="923594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algn="ctr" eaLnBrk="1" hangingPunct="1"/>
            <a:r>
              <a:rPr lang="en-US" dirty="0" smtClean="0"/>
              <a:t>Red Clover</a:t>
            </a:r>
          </a:p>
        </p:txBody>
      </p:sp>
      <p:sp>
        <p:nvSpPr>
          <p:cNvPr id="65539" name="Rectangle 3"/>
          <p:cNvSpPr>
            <a:spLocks noGrp="1" noChangeArrowheads="1"/>
          </p:cNvSpPr>
          <p:nvPr>
            <p:ph type="body" idx="1"/>
          </p:nvPr>
        </p:nvSpPr>
        <p:spPr>
          <a:xfrm>
            <a:off x="304800" y="1371600"/>
            <a:ext cx="4572000" cy="4764088"/>
          </a:xfrm>
        </p:spPr>
        <p:txBody>
          <a:bodyPr>
            <a:normAutofit/>
          </a:bodyPr>
          <a:lstStyle/>
          <a:p>
            <a:pPr eaLnBrk="1" hangingPunct="1">
              <a:lnSpc>
                <a:spcPct val="90000"/>
              </a:lnSpc>
            </a:pPr>
            <a:r>
              <a:rPr lang="en-US" dirty="0" smtClean="0"/>
              <a:t>Medium to high yield potential </a:t>
            </a:r>
          </a:p>
          <a:p>
            <a:pPr eaLnBrk="1" hangingPunct="1">
              <a:lnSpc>
                <a:spcPct val="90000"/>
              </a:lnSpc>
            </a:pPr>
            <a:r>
              <a:rPr lang="en-US" dirty="0" smtClean="0"/>
              <a:t>Fair to good persistence</a:t>
            </a:r>
          </a:p>
          <a:p>
            <a:pPr eaLnBrk="1" hangingPunct="1">
              <a:lnSpc>
                <a:spcPct val="90000"/>
              </a:lnSpc>
            </a:pPr>
            <a:r>
              <a:rPr lang="en-US" dirty="0" smtClean="0"/>
              <a:t>Good tolerance to:</a:t>
            </a:r>
          </a:p>
          <a:p>
            <a:pPr lvl="1">
              <a:lnSpc>
                <a:spcPct val="90000"/>
              </a:lnSpc>
            </a:pPr>
            <a:r>
              <a:rPr lang="en-US" dirty="0" smtClean="0"/>
              <a:t>Cold temperatures </a:t>
            </a:r>
          </a:p>
          <a:p>
            <a:pPr eaLnBrk="1" hangingPunct="1">
              <a:lnSpc>
                <a:spcPct val="90000"/>
              </a:lnSpc>
            </a:pPr>
            <a:r>
              <a:rPr lang="en-US" dirty="0" smtClean="0"/>
              <a:t>Fair tolerance to: </a:t>
            </a:r>
          </a:p>
          <a:p>
            <a:pPr lvl="1">
              <a:lnSpc>
                <a:spcPct val="90000"/>
              </a:lnSpc>
            </a:pPr>
            <a:r>
              <a:rPr lang="en-US" dirty="0" smtClean="0"/>
              <a:t>Poor drainage</a:t>
            </a:r>
          </a:p>
          <a:p>
            <a:pPr lvl="1">
              <a:lnSpc>
                <a:spcPct val="90000"/>
              </a:lnSpc>
            </a:pPr>
            <a:r>
              <a:rPr lang="en-US" dirty="0" smtClean="0"/>
              <a:t>Low soil fertility</a:t>
            </a:r>
          </a:p>
          <a:p>
            <a:pPr lvl="1">
              <a:lnSpc>
                <a:spcPct val="90000"/>
              </a:lnSpc>
            </a:pPr>
            <a:r>
              <a:rPr lang="en-US" dirty="0" smtClean="0"/>
              <a:t>Drought</a:t>
            </a:r>
          </a:p>
          <a:p>
            <a:pPr lvl="1">
              <a:lnSpc>
                <a:spcPct val="90000"/>
              </a:lnSpc>
            </a:pPr>
            <a:r>
              <a:rPr lang="en-US" dirty="0" smtClean="0"/>
              <a:t>Heat stress</a:t>
            </a:r>
          </a:p>
          <a:p>
            <a:pPr eaLnBrk="1" hangingPunct="1">
              <a:lnSpc>
                <a:spcPct val="90000"/>
              </a:lnSpc>
            </a:pPr>
            <a:r>
              <a:rPr lang="en-US" dirty="0" smtClean="0"/>
              <a:t>Forage quality good to excellent if managed</a:t>
            </a:r>
          </a:p>
          <a:p>
            <a:pPr algn="ctr" eaLnBrk="1" hangingPunct="1">
              <a:lnSpc>
                <a:spcPct val="90000"/>
              </a:lnSpc>
              <a:buFontTx/>
              <a:buNone/>
            </a:pPr>
            <a:endParaRPr lang="en-US" b="1" dirty="0" smtClean="0"/>
          </a:p>
        </p:txBody>
      </p:sp>
      <p:pic>
        <p:nvPicPr>
          <p:cNvPr id="41985" name="Picture 1"/>
          <p:cNvPicPr>
            <a:picLocks noChangeAspect="1" noChangeArrowheads="1"/>
          </p:cNvPicPr>
          <p:nvPr/>
        </p:nvPicPr>
        <p:blipFill>
          <a:blip r:embed="rId2" cstate="print"/>
          <a:srcRect l="55000" t="63281" r="14375" b="11719"/>
          <a:stretch>
            <a:fillRect/>
          </a:stretch>
        </p:blipFill>
        <p:spPr bwMode="auto">
          <a:xfrm>
            <a:off x="4800599" y="3886200"/>
            <a:ext cx="3967163" cy="2590800"/>
          </a:xfrm>
          <a:prstGeom prst="rect">
            <a:avLst/>
          </a:prstGeom>
          <a:noFill/>
          <a:ln w="9525">
            <a:solidFill>
              <a:schemeClr val="tx1"/>
            </a:solidFill>
            <a:miter lim="800000"/>
            <a:headEnd/>
            <a:tailEnd/>
          </a:ln>
        </p:spPr>
      </p:pic>
      <p:pic>
        <p:nvPicPr>
          <p:cNvPr id="8" name="Picture 1"/>
          <p:cNvPicPr>
            <a:picLocks noChangeAspect="1" noChangeArrowheads="1"/>
          </p:cNvPicPr>
          <p:nvPr/>
        </p:nvPicPr>
        <p:blipFill>
          <a:blip r:embed="rId2" cstate="print"/>
          <a:srcRect l="55000" t="40625" r="28750" b="39844"/>
          <a:stretch>
            <a:fillRect/>
          </a:stretch>
        </p:blipFill>
        <p:spPr bwMode="auto">
          <a:xfrm>
            <a:off x="5029200" y="1828800"/>
            <a:ext cx="1981200" cy="1905000"/>
          </a:xfrm>
          <a:prstGeom prst="rect">
            <a:avLst/>
          </a:prstGeom>
          <a:noFill/>
          <a:ln w="9525">
            <a:solidFill>
              <a:schemeClr val="tx1"/>
            </a:solidFill>
            <a:miter lim="800000"/>
            <a:headEnd/>
            <a:tailEnd/>
          </a:ln>
        </p:spPr>
      </p:pic>
      <p:pic>
        <p:nvPicPr>
          <p:cNvPr id="9" name="Picture 1"/>
          <p:cNvPicPr>
            <a:picLocks noChangeAspect="1" noChangeArrowheads="1"/>
          </p:cNvPicPr>
          <p:nvPr/>
        </p:nvPicPr>
        <p:blipFill>
          <a:blip r:embed="rId2" cstate="print"/>
          <a:srcRect l="72500" t="35938" r="14375" b="39844"/>
          <a:stretch>
            <a:fillRect/>
          </a:stretch>
        </p:blipFill>
        <p:spPr bwMode="auto">
          <a:xfrm>
            <a:off x="7086600" y="1371600"/>
            <a:ext cx="1600200" cy="23622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70481454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What Can I Grow?</a:t>
            </a:r>
            <a:endParaRPr lang="en-US" dirty="0"/>
          </a:p>
        </p:txBody>
      </p:sp>
      <p:pic>
        <p:nvPicPr>
          <p:cNvPr id="2051" name="Picture 3" descr="C:\Users\kenyons\AppData\Local\Microsoft\Windows\Temporary Internet Files\Content.IE5\37Y72944\MP9002277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24609"/>
            <a:ext cx="7563329" cy="50170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9079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algn="ctr" eaLnBrk="1" hangingPunct="1"/>
            <a:r>
              <a:rPr lang="en-US" dirty="0" smtClean="0"/>
              <a:t>White (Ladino) Clover</a:t>
            </a:r>
          </a:p>
        </p:txBody>
      </p:sp>
      <p:sp>
        <p:nvSpPr>
          <p:cNvPr id="66563" name="Rectangle 3"/>
          <p:cNvSpPr>
            <a:spLocks noGrp="1" noChangeArrowheads="1"/>
          </p:cNvSpPr>
          <p:nvPr>
            <p:ph type="body" idx="1"/>
          </p:nvPr>
        </p:nvSpPr>
        <p:spPr>
          <a:xfrm>
            <a:off x="152400" y="1295400"/>
            <a:ext cx="4953000" cy="4800600"/>
          </a:xfrm>
        </p:spPr>
        <p:txBody>
          <a:bodyPr>
            <a:normAutofit fontScale="92500" lnSpcReduction="10000"/>
          </a:bodyPr>
          <a:lstStyle/>
          <a:p>
            <a:pPr eaLnBrk="1" hangingPunct="1"/>
            <a:r>
              <a:rPr lang="en-US" dirty="0" smtClean="0"/>
              <a:t>Low to medium yield potential </a:t>
            </a:r>
          </a:p>
          <a:p>
            <a:pPr eaLnBrk="1" hangingPunct="1"/>
            <a:r>
              <a:rPr lang="en-US" dirty="0" smtClean="0"/>
              <a:t>Good persistence</a:t>
            </a:r>
          </a:p>
          <a:p>
            <a:pPr eaLnBrk="1" hangingPunct="1"/>
            <a:r>
              <a:rPr lang="en-US" dirty="0" smtClean="0"/>
              <a:t>Good tolerance to: </a:t>
            </a:r>
          </a:p>
          <a:p>
            <a:pPr lvl="1"/>
            <a:r>
              <a:rPr lang="en-US" dirty="0" smtClean="0"/>
              <a:t>Cold temperatures</a:t>
            </a:r>
          </a:p>
          <a:p>
            <a:pPr lvl="1"/>
            <a:r>
              <a:rPr lang="en-US" dirty="0" smtClean="0"/>
              <a:t>Poor drainage</a:t>
            </a:r>
          </a:p>
          <a:p>
            <a:pPr eaLnBrk="1" hangingPunct="1"/>
            <a:r>
              <a:rPr lang="en-US" dirty="0" smtClean="0"/>
              <a:t>Fair tolerance to:</a:t>
            </a:r>
          </a:p>
          <a:p>
            <a:pPr lvl="1"/>
            <a:r>
              <a:rPr lang="en-US" dirty="0" smtClean="0"/>
              <a:t>Low soil fertility </a:t>
            </a:r>
          </a:p>
          <a:p>
            <a:pPr eaLnBrk="1" hangingPunct="1"/>
            <a:r>
              <a:rPr lang="en-US" dirty="0" smtClean="0"/>
              <a:t>Poor tolerance to:</a:t>
            </a:r>
          </a:p>
          <a:p>
            <a:pPr lvl="1"/>
            <a:r>
              <a:rPr lang="en-US" dirty="0" smtClean="0"/>
              <a:t>Drought</a:t>
            </a:r>
          </a:p>
          <a:p>
            <a:pPr lvl="1"/>
            <a:r>
              <a:rPr lang="en-US" dirty="0" smtClean="0"/>
              <a:t>Heat stress</a:t>
            </a:r>
          </a:p>
          <a:p>
            <a:pPr eaLnBrk="1" hangingPunct="1"/>
            <a:r>
              <a:rPr lang="en-US" dirty="0" smtClean="0"/>
              <a:t>Forage quality good to excellent if managed </a:t>
            </a:r>
          </a:p>
          <a:p>
            <a:pPr eaLnBrk="1" hangingPunct="1"/>
            <a:endParaRPr lang="en-US" dirty="0" smtClean="0"/>
          </a:p>
        </p:txBody>
      </p:sp>
      <p:pic>
        <p:nvPicPr>
          <p:cNvPr id="40961" name="Picture 1"/>
          <p:cNvPicPr>
            <a:picLocks noChangeAspect="1" noChangeArrowheads="1"/>
          </p:cNvPicPr>
          <p:nvPr/>
        </p:nvPicPr>
        <p:blipFill>
          <a:blip r:embed="rId2" cstate="print"/>
          <a:srcRect l="56875" t="64062" r="14375" b="11719"/>
          <a:stretch>
            <a:fillRect/>
          </a:stretch>
        </p:blipFill>
        <p:spPr bwMode="auto">
          <a:xfrm>
            <a:off x="4724400" y="3733800"/>
            <a:ext cx="4038600" cy="2721665"/>
          </a:xfrm>
          <a:prstGeom prst="rect">
            <a:avLst/>
          </a:prstGeom>
          <a:noFill/>
          <a:ln w="9525">
            <a:solidFill>
              <a:schemeClr val="tx1"/>
            </a:solidFill>
            <a:miter lim="800000"/>
            <a:headEnd/>
            <a:tailEnd/>
          </a:ln>
        </p:spPr>
      </p:pic>
      <p:pic>
        <p:nvPicPr>
          <p:cNvPr id="6" name="Picture 1"/>
          <p:cNvPicPr>
            <a:picLocks noChangeAspect="1" noChangeArrowheads="1"/>
          </p:cNvPicPr>
          <p:nvPr/>
        </p:nvPicPr>
        <p:blipFill>
          <a:blip r:embed="rId2" cstate="print"/>
          <a:srcRect l="70625" t="25000" r="14375" b="53906"/>
          <a:stretch>
            <a:fillRect/>
          </a:stretch>
        </p:blipFill>
        <p:spPr bwMode="auto">
          <a:xfrm>
            <a:off x="5257800" y="1524000"/>
            <a:ext cx="1828800" cy="2057400"/>
          </a:xfrm>
          <a:prstGeom prst="rect">
            <a:avLst/>
          </a:prstGeom>
          <a:noFill/>
          <a:ln w="9525">
            <a:solidFill>
              <a:schemeClr val="tx1"/>
            </a:solidFill>
            <a:miter lim="800000"/>
            <a:headEnd/>
            <a:tailEnd/>
          </a:ln>
        </p:spPr>
      </p:pic>
      <p:pic>
        <p:nvPicPr>
          <p:cNvPr id="7" name="Picture 1"/>
          <p:cNvPicPr>
            <a:picLocks noChangeAspect="1" noChangeArrowheads="1"/>
          </p:cNvPicPr>
          <p:nvPr/>
        </p:nvPicPr>
        <p:blipFill>
          <a:blip r:embed="rId2" cstate="print"/>
          <a:srcRect l="56875" t="37500" r="35000" b="39063"/>
          <a:stretch>
            <a:fillRect/>
          </a:stretch>
        </p:blipFill>
        <p:spPr bwMode="auto">
          <a:xfrm>
            <a:off x="7162800" y="1295400"/>
            <a:ext cx="990600" cy="22860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21082760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algn="ctr" eaLnBrk="1" hangingPunct="1"/>
            <a:r>
              <a:rPr lang="en-US" dirty="0" smtClean="0"/>
              <a:t>Annual Lespedeza</a:t>
            </a:r>
          </a:p>
        </p:txBody>
      </p:sp>
      <p:sp>
        <p:nvSpPr>
          <p:cNvPr id="68611" name="Rectangle 3"/>
          <p:cNvSpPr>
            <a:spLocks noGrp="1" noChangeArrowheads="1"/>
          </p:cNvSpPr>
          <p:nvPr>
            <p:ph type="body" idx="1"/>
          </p:nvPr>
        </p:nvSpPr>
        <p:spPr>
          <a:xfrm>
            <a:off x="685800" y="1600200"/>
            <a:ext cx="4114800" cy="4800600"/>
          </a:xfrm>
        </p:spPr>
        <p:txBody>
          <a:bodyPr>
            <a:normAutofit lnSpcReduction="10000"/>
          </a:bodyPr>
          <a:lstStyle/>
          <a:p>
            <a:pPr eaLnBrk="1" hangingPunct="1">
              <a:lnSpc>
                <a:spcPct val="90000"/>
              </a:lnSpc>
            </a:pPr>
            <a:r>
              <a:rPr lang="en-US" dirty="0" smtClean="0"/>
              <a:t>Medium to low yield potential</a:t>
            </a:r>
          </a:p>
          <a:p>
            <a:pPr eaLnBrk="1" hangingPunct="1">
              <a:lnSpc>
                <a:spcPct val="90000"/>
              </a:lnSpc>
            </a:pPr>
            <a:r>
              <a:rPr lang="en-US" dirty="0" smtClean="0"/>
              <a:t>Good persistence if reseeding is managed properly</a:t>
            </a:r>
          </a:p>
          <a:p>
            <a:pPr eaLnBrk="1" hangingPunct="1">
              <a:lnSpc>
                <a:spcPct val="90000"/>
              </a:lnSpc>
            </a:pPr>
            <a:r>
              <a:rPr lang="en-US" dirty="0" smtClean="0"/>
              <a:t>Good tolerance to:</a:t>
            </a:r>
          </a:p>
          <a:p>
            <a:pPr lvl="1">
              <a:lnSpc>
                <a:spcPct val="90000"/>
              </a:lnSpc>
            </a:pPr>
            <a:r>
              <a:rPr lang="en-US" dirty="0" smtClean="0"/>
              <a:t>Poor drainage</a:t>
            </a:r>
          </a:p>
          <a:p>
            <a:pPr lvl="1">
              <a:lnSpc>
                <a:spcPct val="90000"/>
              </a:lnSpc>
            </a:pPr>
            <a:r>
              <a:rPr lang="en-US" dirty="0" smtClean="0"/>
              <a:t>Low soil fertility </a:t>
            </a:r>
          </a:p>
          <a:p>
            <a:pPr lvl="1">
              <a:lnSpc>
                <a:spcPct val="90000"/>
              </a:lnSpc>
            </a:pPr>
            <a:r>
              <a:rPr lang="en-US" dirty="0" smtClean="0"/>
              <a:t>Heat stress</a:t>
            </a:r>
          </a:p>
          <a:p>
            <a:pPr lvl="1">
              <a:lnSpc>
                <a:spcPct val="90000"/>
              </a:lnSpc>
            </a:pPr>
            <a:r>
              <a:rPr lang="en-US" dirty="0" smtClean="0"/>
              <a:t>Drought</a:t>
            </a:r>
          </a:p>
          <a:p>
            <a:pPr eaLnBrk="1" hangingPunct="1">
              <a:lnSpc>
                <a:spcPct val="90000"/>
              </a:lnSpc>
            </a:pPr>
            <a:r>
              <a:rPr lang="en-US" dirty="0" smtClean="0"/>
              <a:t>Forage quality good to excellent if managed </a:t>
            </a:r>
          </a:p>
        </p:txBody>
      </p:sp>
      <p:pic>
        <p:nvPicPr>
          <p:cNvPr id="38913" name="Picture 1"/>
          <p:cNvPicPr>
            <a:picLocks noChangeAspect="1" noChangeArrowheads="1"/>
          </p:cNvPicPr>
          <p:nvPr/>
        </p:nvPicPr>
        <p:blipFill>
          <a:blip r:embed="rId2" cstate="print"/>
          <a:srcRect l="54375" t="61719" r="14375" b="12500"/>
          <a:stretch>
            <a:fillRect/>
          </a:stretch>
        </p:blipFill>
        <p:spPr bwMode="auto">
          <a:xfrm>
            <a:off x="4837545" y="3657600"/>
            <a:ext cx="3925455" cy="2590800"/>
          </a:xfrm>
          <a:prstGeom prst="rect">
            <a:avLst/>
          </a:prstGeom>
          <a:noFill/>
          <a:ln w="9525">
            <a:solidFill>
              <a:schemeClr val="tx1"/>
            </a:solidFill>
            <a:miter lim="800000"/>
            <a:headEnd/>
            <a:tailEnd/>
          </a:ln>
        </p:spPr>
      </p:pic>
      <p:pic>
        <p:nvPicPr>
          <p:cNvPr id="6" name="Picture 1"/>
          <p:cNvPicPr>
            <a:picLocks noChangeAspect="1" noChangeArrowheads="1"/>
          </p:cNvPicPr>
          <p:nvPr/>
        </p:nvPicPr>
        <p:blipFill>
          <a:blip r:embed="rId2" cstate="print"/>
          <a:srcRect l="56250" t="39062" r="29375" b="41406"/>
          <a:stretch>
            <a:fillRect/>
          </a:stretch>
        </p:blipFill>
        <p:spPr bwMode="auto">
          <a:xfrm>
            <a:off x="5218546" y="1524000"/>
            <a:ext cx="1752600" cy="1981200"/>
          </a:xfrm>
          <a:prstGeom prst="rect">
            <a:avLst/>
          </a:prstGeom>
          <a:noFill/>
          <a:ln w="9525">
            <a:solidFill>
              <a:schemeClr val="tx1"/>
            </a:solidFill>
            <a:miter lim="800000"/>
            <a:headEnd/>
            <a:tailEnd/>
          </a:ln>
        </p:spPr>
      </p:pic>
      <p:pic>
        <p:nvPicPr>
          <p:cNvPr id="7" name="Picture 1"/>
          <p:cNvPicPr>
            <a:picLocks noChangeAspect="1" noChangeArrowheads="1"/>
          </p:cNvPicPr>
          <p:nvPr/>
        </p:nvPicPr>
        <p:blipFill>
          <a:blip r:embed="rId2" cstate="print"/>
          <a:srcRect l="74375" t="38281" r="14375" b="41406"/>
          <a:stretch>
            <a:fillRect/>
          </a:stretch>
        </p:blipFill>
        <p:spPr bwMode="auto">
          <a:xfrm>
            <a:off x="7123546" y="1524000"/>
            <a:ext cx="1371600" cy="19812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86579181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algn="ctr" eaLnBrk="1" hangingPunct="1"/>
            <a:r>
              <a:rPr lang="en-US" dirty="0" smtClean="0"/>
              <a:t>Alfalfa</a:t>
            </a:r>
          </a:p>
        </p:txBody>
      </p:sp>
      <p:sp>
        <p:nvSpPr>
          <p:cNvPr id="70659" name="Rectangle 3"/>
          <p:cNvSpPr>
            <a:spLocks noGrp="1" noChangeArrowheads="1"/>
          </p:cNvSpPr>
          <p:nvPr>
            <p:ph type="body" idx="1"/>
          </p:nvPr>
        </p:nvSpPr>
        <p:spPr>
          <a:xfrm>
            <a:off x="762000" y="1905000"/>
            <a:ext cx="4572000" cy="4114800"/>
          </a:xfrm>
        </p:spPr>
        <p:txBody>
          <a:bodyPr>
            <a:normAutofit fontScale="92500" lnSpcReduction="10000"/>
          </a:bodyPr>
          <a:lstStyle/>
          <a:p>
            <a:pPr eaLnBrk="1" hangingPunct="1"/>
            <a:r>
              <a:rPr lang="en-US" dirty="0" smtClean="0"/>
              <a:t>High yield potential </a:t>
            </a:r>
          </a:p>
          <a:p>
            <a:pPr eaLnBrk="1" hangingPunct="1"/>
            <a:r>
              <a:rPr lang="en-US" dirty="0" smtClean="0"/>
              <a:t>Good persistence</a:t>
            </a:r>
          </a:p>
          <a:p>
            <a:pPr eaLnBrk="1" hangingPunct="1"/>
            <a:r>
              <a:rPr lang="en-US" dirty="0" smtClean="0"/>
              <a:t>Good tolerance to:</a:t>
            </a:r>
          </a:p>
          <a:p>
            <a:pPr lvl="1"/>
            <a:r>
              <a:rPr lang="en-US" dirty="0" smtClean="0"/>
              <a:t>Heat stress</a:t>
            </a:r>
          </a:p>
          <a:p>
            <a:pPr lvl="1"/>
            <a:r>
              <a:rPr lang="en-US" dirty="0" smtClean="0"/>
              <a:t>Drought</a:t>
            </a:r>
          </a:p>
          <a:p>
            <a:pPr lvl="1"/>
            <a:r>
              <a:rPr lang="en-US" dirty="0" smtClean="0"/>
              <a:t>Cold temperatures </a:t>
            </a:r>
          </a:p>
          <a:p>
            <a:pPr eaLnBrk="1" hangingPunct="1"/>
            <a:r>
              <a:rPr lang="en-US" dirty="0" smtClean="0"/>
              <a:t>Poor tolerance to: </a:t>
            </a:r>
          </a:p>
          <a:p>
            <a:pPr lvl="1"/>
            <a:r>
              <a:rPr lang="en-US" dirty="0" smtClean="0"/>
              <a:t>Poor drainage</a:t>
            </a:r>
          </a:p>
          <a:p>
            <a:pPr lvl="1"/>
            <a:r>
              <a:rPr lang="en-US" dirty="0" smtClean="0"/>
              <a:t>Low soil fertility</a:t>
            </a:r>
          </a:p>
          <a:p>
            <a:pPr eaLnBrk="1" hangingPunct="1"/>
            <a:r>
              <a:rPr lang="en-US" dirty="0" smtClean="0"/>
              <a:t>Forage quality good to excellent if managed</a:t>
            </a:r>
          </a:p>
        </p:txBody>
      </p:sp>
      <p:pic>
        <p:nvPicPr>
          <p:cNvPr id="35841" name="Picture 1"/>
          <p:cNvPicPr>
            <a:picLocks noChangeAspect="1" noChangeArrowheads="1"/>
          </p:cNvPicPr>
          <p:nvPr/>
        </p:nvPicPr>
        <p:blipFill>
          <a:blip r:embed="rId2" cstate="print"/>
          <a:srcRect l="55000" t="61719" r="14375" b="11719"/>
          <a:stretch>
            <a:fillRect/>
          </a:stretch>
        </p:blipFill>
        <p:spPr bwMode="auto">
          <a:xfrm>
            <a:off x="5105400" y="3429000"/>
            <a:ext cx="3733800" cy="2590800"/>
          </a:xfrm>
          <a:prstGeom prst="rect">
            <a:avLst/>
          </a:prstGeom>
          <a:noFill/>
          <a:ln w="9525">
            <a:solidFill>
              <a:schemeClr val="tx1"/>
            </a:solidFill>
            <a:miter lim="800000"/>
            <a:headEnd/>
            <a:tailEnd/>
          </a:ln>
        </p:spPr>
      </p:pic>
      <p:pic>
        <p:nvPicPr>
          <p:cNvPr id="6" name="Picture 1"/>
          <p:cNvPicPr>
            <a:picLocks noChangeAspect="1" noChangeArrowheads="1"/>
          </p:cNvPicPr>
          <p:nvPr/>
        </p:nvPicPr>
        <p:blipFill>
          <a:blip r:embed="rId2" cstate="print"/>
          <a:srcRect l="55000" t="42187" r="31875" b="41407"/>
          <a:stretch>
            <a:fillRect/>
          </a:stretch>
        </p:blipFill>
        <p:spPr bwMode="auto">
          <a:xfrm>
            <a:off x="5334000" y="1676400"/>
            <a:ext cx="1600200" cy="1600200"/>
          </a:xfrm>
          <a:prstGeom prst="rect">
            <a:avLst/>
          </a:prstGeom>
          <a:noFill/>
          <a:ln w="9525">
            <a:solidFill>
              <a:schemeClr val="tx1"/>
            </a:solidFill>
            <a:miter lim="800000"/>
            <a:headEnd/>
            <a:tailEnd/>
          </a:ln>
        </p:spPr>
      </p:pic>
      <p:pic>
        <p:nvPicPr>
          <p:cNvPr id="7" name="Picture 1"/>
          <p:cNvPicPr>
            <a:picLocks noChangeAspect="1" noChangeArrowheads="1"/>
          </p:cNvPicPr>
          <p:nvPr/>
        </p:nvPicPr>
        <p:blipFill>
          <a:blip r:embed="rId2" cstate="print"/>
          <a:srcRect l="71250" t="42187" r="15000" b="41407"/>
          <a:stretch>
            <a:fillRect/>
          </a:stretch>
        </p:blipFill>
        <p:spPr bwMode="auto">
          <a:xfrm>
            <a:off x="7010400" y="1676400"/>
            <a:ext cx="1676400" cy="16002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064622228"/>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Box 24"/>
          <p:cNvSpPr txBox="1">
            <a:spLocks noChangeArrowheads="1"/>
          </p:cNvSpPr>
          <p:nvPr/>
        </p:nvSpPr>
        <p:spPr bwMode="auto">
          <a:xfrm>
            <a:off x="381000" y="1371600"/>
            <a:ext cx="8382000" cy="5078413"/>
          </a:xfrm>
          <a:prstGeom prst="rect">
            <a:avLst/>
          </a:prstGeom>
          <a:noFill/>
          <a:ln w="9525">
            <a:noFill/>
            <a:miter lim="800000"/>
            <a:headEnd/>
            <a:tailEnd/>
          </a:ln>
        </p:spPr>
        <p:txBody>
          <a:bodyPr>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158722" name="Freeform 2"/>
          <p:cNvSpPr>
            <a:spLocks/>
          </p:cNvSpPr>
          <p:nvPr/>
        </p:nvSpPr>
        <p:spPr bwMode="auto">
          <a:xfrm>
            <a:off x="2286000" y="3394075"/>
            <a:ext cx="4664075" cy="2197100"/>
          </a:xfrm>
          <a:custGeom>
            <a:avLst/>
            <a:gdLst/>
            <a:ahLst/>
            <a:cxnLst>
              <a:cxn ang="0">
                <a:pos x="0" y="1384"/>
              </a:cxn>
              <a:cxn ang="0">
                <a:pos x="422" y="194"/>
              </a:cxn>
              <a:cxn ang="0">
                <a:pos x="970" y="222"/>
              </a:cxn>
              <a:cxn ang="0">
                <a:pos x="1325" y="962"/>
              </a:cxn>
              <a:cxn ang="0">
                <a:pos x="1925" y="1088"/>
              </a:cxn>
              <a:cxn ang="0">
                <a:pos x="2304" y="888"/>
              </a:cxn>
              <a:cxn ang="0">
                <a:pos x="2666" y="927"/>
              </a:cxn>
              <a:cxn ang="0">
                <a:pos x="2890" y="1381"/>
              </a:cxn>
            </a:cxnLst>
            <a:rect l="0" t="0" r="r" b="b"/>
            <a:pathLst>
              <a:path w="2890" h="1384">
                <a:moveTo>
                  <a:pt x="0" y="1384"/>
                </a:moveTo>
                <a:cubicBezTo>
                  <a:pt x="70" y="1186"/>
                  <a:pt x="260" y="388"/>
                  <a:pt x="422" y="194"/>
                </a:cubicBezTo>
                <a:cubicBezTo>
                  <a:pt x="584" y="0"/>
                  <a:pt x="819" y="94"/>
                  <a:pt x="970" y="222"/>
                </a:cubicBezTo>
                <a:cubicBezTo>
                  <a:pt x="1121" y="350"/>
                  <a:pt x="1166" y="818"/>
                  <a:pt x="1325" y="962"/>
                </a:cubicBezTo>
                <a:cubicBezTo>
                  <a:pt x="1484" y="1106"/>
                  <a:pt x="1762" y="1100"/>
                  <a:pt x="1925" y="1088"/>
                </a:cubicBezTo>
                <a:cubicBezTo>
                  <a:pt x="2088" y="1076"/>
                  <a:pt x="2181" y="914"/>
                  <a:pt x="2304" y="888"/>
                </a:cubicBezTo>
                <a:cubicBezTo>
                  <a:pt x="2428" y="861"/>
                  <a:pt x="2569" y="845"/>
                  <a:pt x="2666" y="927"/>
                </a:cubicBezTo>
                <a:cubicBezTo>
                  <a:pt x="2764" y="1009"/>
                  <a:pt x="2844" y="1286"/>
                  <a:pt x="2890" y="1381"/>
                </a:cubicBezTo>
              </a:path>
            </a:pathLst>
          </a:custGeom>
          <a:solidFill>
            <a:srgbClr val="FF9900"/>
          </a:solidFill>
          <a:ln w="9525">
            <a:solidFill>
              <a:schemeClr val="tx1"/>
            </a:solidFill>
            <a:round/>
            <a:headEnd/>
            <a:tailEnd/>
          </a:ln>
          <a:effectLst/>
        </p:spPr>
        <p:txBody>
          <a:bodyPr/>
          <a:lstStyle/>
          <a:p>
            <a:pPr>
              <a:defRPr/>
            </a:pPr>
            <a:endParaRPr lang="en-US" dirty="0"/>
          </a:p>
        </p:txBody>
      </p:sp>
      <p:sp>
        <p:nvSpPr>
          <p:cNvPr id="73732" name="Rectangle 3"/>
          <p:cNvSpPr>
            <a:spLocks noGrp="1" noChangeArrowheads="1"/>
          </p:cNvSpPr>
          <p:nvPr>
            <p:ph type="title"/>
          </p:nvPr>
        </p:nvSpPr>
        <p:spPr>
          <a:xfrm>
            <a:off x="609600" y="0"/>
            <a:ext cx="7772400" cy="1143000"/>
          </a:xfrm>
        </p:spPr>
        <p:txBody>
          <a:bodyPr>
            <a:normAutofit fontScale="90000"/>
          </a:bodyPr>
          <a:lstStyle/>
          <a:p>
            <a:pPr algn="ctr" eaLnBrk="1" hangingPunct="1"/>
            <a:r>
              <a:rPr lang="en-US" b="1" dirty="0" smtClean="0"/>
              <a:t>Perennial Warm-Season Grasses</a:t>
            </a:r>
          </a:p>
        </p:txBody>
      </p:sp>
      <p:sp>
        <p:nvSpPr>
          <p:cNvPr id="73733" name="Text Box 4"/>
          <p:cNvSpPr txBox="1">
            <a:spLocks noChangeArrowheads="1"/>
          </p:cNvSpPr>
          <p:nvPr/>
        </p:nvSpPr>
        <p:spPr bwMode="auto">
          <a:xfrm>
            <a:off x="2393950" y="5783263"/>
            <a:ext cx="644525" cy="457200"/>
          </a:xfrm>
          <a:prstGeom prst="rect">
            <a:avLst/>
          </a:prstGeom>
          <a:noFill/>
          <a:ln w="9525">
            <a:noFill/>
            <a:miter lim="800000"/>
            <a:headEnd/>
            <a:tailEnd/>
          </a:ln>
        </p:spPr>
        <p:txBody>
          <a:bodyPr wrap="none">
            <a:spAutoFit/>
          </a:bodyPr>
          <a:lstStyle/>
          <a:p>
            <a:r>
              <a:rPr lang="en-US">
                <a:latin typeface="Tahoma" pitchFamily="34" charset="0"/>
              </a:rPr>
              <a:t>Apr</a:t>
            </a:r>
          </a:p>
        </p:txBody>
      </p:sp>
      <p:sp>
        <p:nvSpPr>
          <p:cNvPr id="73734" name="Text Box 5"/>
          <p:cNvSpPr txBox="1">
            <a:spLocks noChangeArrowheads="1"/>
          </p:cNvSpPr>
          <p:nvPr/>
        </p:nvSpPr>
        <p:spPr bwMode="auto">
          <a:xfrm>
            <a:off x="4787900" y="5783263"/>
            <a:ext cx="704850" cy="457200"/>
          </a:xfrm>
          <a:prstGeom prst="rect">
            <a:avLst/>
          </a:prstGeom>
          <a:noFill/>
          <a:ln w="9525">
            <a:noFill/>
            <a:miter lim="800000"/>
            <a:headEnd/>
            <a:tailEnd/>
          </a:ln>
        </p:spPr>
        <p:txBody>
          <a:bodyPr wrap="none">
            <a:spAutoFit/>
          </a:bodyPr>
          <a:lstStyle/>
          <a:p>
            <a:r>
              <a:rPr lang="en-US">
                <a:latin typeface="Tahoma" pitchFamily="34" charset="0"/>
              </a:rPr>
              <a:t>Aug</a:t>
            </a:r>
          </a:p>
        </p:txBody>
      </p:sp>
      <p:sp>
        <p:nvSpPr>
          <p:cNvPr id="73735" name="Text Box 6"/>
          <p:cNvSpPr txBox="1">
            <a:spLocks noChangeArrowheads="1"/>
          </p:cNvSpPr>
          <p:nvPr/>
        </p:nvSpPr>
        <p:spPr bwMode="auto">
          <a:xfrm>
            <a:off x="6151563" y="5783263"/>
            <a:ext cx="642937" cy="457200"/>
          </a:xfrm>
          <a:prstGeom prst="rect">
            <a:avLst/>
          </a:prstGeom>
          <a:noFill/>
          <a:ln w="9525">
            <a:noFill/>
            <a:miter lim="800000"/>
            <a:headEnd/>
            <a:tailEnd/>
          </a:ln>
        </p:spPr>
        <p:txBody>
          <a:bodyPr wrap="none">
            <a:spAutoFit/>
          </a:bodyPr>
          <a:lstStyle/>
          <a:p>
            <a:r>
              <a:rPr lang="en-US">
                <a:latin typeface="Tahoma" pitchFamily="34" charset="0"/>
              </a:rPr>
              <a:t>Oct</a:t>
            </a:r>
          </a:p>
        </p:txBody>
      </p:sp>
      <p:sp>
        <p:nvSpPr>
          <p:cNvPr id="73736" name="Text Box 7"/>
          <p:cNvSpPr txBox="1">
            <a:spLocks noChangeArrowheads="1"/>
          </p:cNvSpPr>
          <p:nvPr/>
        </p:nvSpPr>
        <p:spPr bwMode="auto">
          <a:xfrm>
            <a:off x="3590925" y="5783263"/>
            <a:ext cx="650875" cy="457200"/>
          </a:xfrm>
          <a:prstGeom prst="rect">
            <a:avLst/>
          </a:prstGeom>
          <a:noFill/>
          <a:ln w="9525">
            <a:noFill/>
            <a:miter lim="800000"/>
            <a:headEnd/>
            <a:tailEnd/>
          </a:ln>
        </p:spPr>
        <p:txBody>
          <a:bodyPr wrap="none">
            <a:spAutoFit/>
          </a:bodyPr>
          <a:lstStyle/>
          <a:p>
            <a:r>
              <a:rPr lang="en-US">
                <a:latin typeface="Tahoma" pitchFamily="34" charset="0"/>
              </a:rPr>
              <a:t>Jun</a:t>
            </a:r>
          </a:p>
        </p:txBody>
      </p:sp>
      <p:sp>
        <p:nvSpPr>
          <p:cNvPr id="73737" name="Text Box 8"/>
          <p:cNvSpPr txBox="1">
            <a:spLocks noChangeArrowheads="1"/>
          </p:cNvSpPr>
          <p:nvPr/>
        </p:nvSpPr>
        <p:spPr bwMode="auto">
          <a:xfrm rot="-5400000">
            <a:off x="-245269" y="3494882"/>
            <a:ext cx="1846263" cy="457200"/>
          </a:xfrm>
          <a:prstGeom prst="rect">
            <a:avLst/>
          </a:prstGeom>
          <a:noFill/>
          <a:ln w="9525">
            <a:noFill/>
            <a:miter lim="800000"/>
            <a:headEnd/>
            <a:tailEnd/>
          </a:ln>
        </p:spPr>
        <p:txBody>
          <a:bodyPr wrap="none">
            <a:spAutoFit/>
          </a:bodyPr>
          <a:lstStyle/>
          <a:p>
            <a:r>
              <a:rPr lang="en-US">
                <a:latin typeface="Tahoma" pitchFamily="34" charset="0"/>
              </a:rPr>
              <a:t>Forage Yield</a:t>
            </a:r>
          </a:p>
        </p:txBody>
      </p:sp>
      <p:sp>
        <p:nvSpPr>
          <p:cNvPr id="73738" name="Text Box 9"/>
          <p:cNvSpPr txBox="1">
            <a:spLocks noChangeArrowheads="1"/>
          </p:cNvSpPr>
          <p:nvPr/>
        </p:nvSpPr>
        <p:spPr bwMode="auto">
          <a:xfrm>
            <a:off x="1422400" y="5783263"/>
            <a:ext cx="671513" cy="457200"/>
          </a:xfrm>
          <a:prstGeom prst="rect">
            <a:avLst/>
          </a:prstGeom>
          <a:noFill/>
          <a:ln w="9525">
            <a:noFill/>
            <a:miter lim="800000"/>
            <a:headEnd/>
            <a:tailEnd/>
          </a:ln>
        </p:spPr>
        <p:txBody>
          <a:bodyPr wrap="none">
            <a:spAutoFit/>
          </a:bodyPr>
          <a:lstStyle/>
          <a:p>
            <a:r>
              <a:rPr lang="en-US">
                <a:latin typeface="Tahoma" pitchFamily="34" charset="0"/>
              </a:rPr>
              <a:t>Feb</a:t>
            </a:r>
          </a:p>
        </p:txBody>
      </p:sp>
      <p:sp>
        <p:nvSpPr>
          <p:cNvPr id="73739" name="Text Box 10"/>
          <p:cNvSpPr txBox="1">
            <a:spLocks noChangeArrowheads="1"/>
          </p:cNvSpPr>
          <p:nvPr/>
        </p:nvSpPr>
        <p:spPr bwMode="auto">
          <a:xfrm>
            <a:off x="7315200" y="5783263"/>
            <a:ext cx="692150" cy="457200"/>
          </a:xfrm>
          <a:prstGeom prst="rect">
            <a:avLst/>
          </a:prstGeom>
          <a:noFill/>
          <a:ln w="9525">
            <a:noFill/>
            <a:miter lim="800000"/>
            <a:headEnd/>
            <a:tailEnd/>
          </a:ln>
        </p:spPr>
        <p:txBody>
          <a:bodyPr wrap="none">
            <a:spAutoFit/>
          </a:bodyPr>
          <a:lstStyle/>
          <a:p>
            <a:r>
              <a:rPr lang="en-US">
                <a:latin typeface="Tahoma" pitchFamily="34" charset="0"/>
              </a:rPr>
              <a:t>Dec</a:t>
            </a:r>
          </a:p>
        </p:txBody>
      </p:sp>
      <p:sp>
        <p:nvSpPr>
          <p:cNvPr id="158732" name="Line 12"/>
          <p:cNvSpPr>
            <a:spLocks noChangeShapeType="1"/>
          </p:cNvSpPr>
          <p:nvPr/>
        </p:nvSpPr>
        <p:spPr bwMode="auto">
          <a:xfrm>
            <a:off x="2133600" y="3200400"/>
            <a:ext cx="304800" cy="1524000"/>
          </a:xfrm>
          <a:prstGeom prst="line">
            <a:avLst/>
          </a:prstGeom>
          <a:noFill/>
          <a:ln w="38100">
            <a:solidFill>
              <a:schemeClr val="tx1"/>
            </a:solidFill>
            <a:round/>
            <a:headEnd/>
            <a:tailEnd type="triangle" w="med" len="med"/>
          </a:ln>
        </p:spPr>
        <p:txBody>
          <a:bodyPr/>
          <a:lstStyle/>
          <a:p>
            <a:endParaRPr lang="en-US"/>
          </a:p>
        </p:txBody>
      </p:sp>
      <p:sp>
        <p:nvSpPr>
          <p:cNvPr id="158733" name="Line 13"/>
          <p:cNvSpPr>
            <a:spLocks noChangeShapeType="1"/>
          </p:cNvSpPr>
          <p:nvPr/>
        </p:nvSpPr>
        <p:spPr bwMode="auto">
          <a:xfrm>
            <a:off x="4648200" y="2590800"/>
            <a:ext cx="228600" cy="1066800"/>
          </a:xfrm>
          <a:prstGeom prst="line">
            <a:avLst/>
          </a:prstGeom>
          <a:noFill/>
          <a:ln w="38100">
            <a:solidFill>
              <a:schemeClr val="tx1"/>
            </a:solidFill>
            <a:round/>
            <a:headEnd/>
            <a:tailEnd type="triangle" w="med" len="med"/>
          </a:ln>
        </p:spPr>
        <p:txBody>
          <a:bodyPr/>
          <a:lstStyle/>
          <a:p>
            <a:endParaRPr lang="en-US"/>
          </a:p>
        </p:txBody>
      </p:sp>
      <p:sp>
        <p:nvSpPr>
          <p:cNvPr id="158734" name="Text Box 14"/>
          <p:cNvSpPr txBox="1">
            <a:spLocks noChangeArrowheads="1"/>
          </p:cNvSpPr>
          <p:nvPr/>
        </p:nvSpPr>
        <p:spPr bwMode="white">
          <a:xfrm>
            <a:off x="3784600" y="2209800"/>
            <a:ext cx="1541463" cy="369888"/>
          </a:xfrm>
          <a:prstGeom prst="rect">
            <a:avLst/>
          </a:prstGeom>
          <a:noFill/>
          <a:ln w="9525">
            <a:noFill/>
            <a:miter lim="800000"/>
            <a:headEnd/>
            <a:tailEnd/>
          </a:ln>
        </p:spPr>
        <p:txBody>
          <a:bodyPr wrap="none">
            <a:spAutoFit/>
          </a:bodyPr>
          <a:lstStyle/>
          <a:p>
            <a:r>
              <a:rPr lang="en-US" b="1">
                <a:latin typeface="Calibri" pitchFamily="34" charset="0"/>
              </a:rPr>
              <a:t>Bermudagrass</a:t>
            </a:r>
          </a:p>
        </p:txBody>
      </p:sp>
      <p:sp>
        <p:nvSpPr>
          <p:cNvPr id="158735" name="Freeform 15"/>
          <p:cNvSpPr>
            <a:spLocks/>
          </p:cNvSpPr>
          <p:nvPr/>
        </p:nvSpPr>
        <p:spPr bwMode="auto">
          <a:xfrm>
            <a:off x="3505200" y="3602038"/>
            <a:ext cx="2819400" cy="2036762"/>
          </a:xfrm>
          <a:custGeom>
            <a:avLst/>
            <a:gdLst>
              <a:gd name="T0" fmla="*/ 0 w 1776"/>
              <a:gd name="T1" fmla="*/ 2147483647 h 1283"/>
              <a:gd name="T2" fmla="*/ 2147483647 w 1776"/>
              <a:gd name="T3" fmla="*/ 2147483647 h 1283"/>
              <a:gd name="T4" fmla="*/ 2147483647 w 1776"/>
              <a:gd name="T5" fmla="*/ 2147483647 h 1283"/>
              <a:gd name="T6" fmla="*/ 2147483647 w 1776"/>
              <a:gd name="T7" fmla="*/ 2147483647 h 1283"/>
              <a:gd name="T8" fmla="*/ 0 60000 65536"/>
              <a:gd name="T9" fmla="*/ 0 60000 65536"/>
              <a:gd name="T10" fmla="*/ 0 60000 65536"/>
              <a:gd name="T11" fmla="*/ 0 60000 65536"/>
              <a:gd name="T12" fmla="*/ 0 w 1776"/>
              <a:gd name="T13" fmla="*/ 0 h 1283"/>
              <a:gd name="T14" fmla="*/ 1776 w 1776"/>
              <a:gd name="T15" fmla="*/ 1283 h 1283"/>
            </a:gdLst>
            <a:ahLst/>
            <a:cxnLst>
              <a:cxn ang="T8">
                <a:pos x="T0" y="T1"/>
              </a:cxn>
              <a:cxn ang="T9">
                <a:pos x="T2" y="T3"/>
              </a:cxn>
              <a:cxn ang="T10">
                <a:pos x="T4" y="T5"/>
              </a:cxn>
              <a:cxn ang="T11">
                <a:pos x="T6" y="T7"/>
              </a:cxn>
            </a:cxnLst>
            <a:rect l="T12" t="T13" r="T14" b="T15"/>
            <a:pathLst>
              <a:path w="1776" h="1283">
                <a:moveTo>
                  <a:pt x="0" y="1283"/>
                </a:moveTo>
                <a:cubicBezTo>
                  <a:pt x="68" y="1101"/>
                  <a:pt x="183" y="377"/>
                  <a:pt x="408" y="193"/>
                </a:cubicBezTo>
                <a:cubicBezTo>
                  <a:pt x="633" y="9"/>
                  <a:pt x="1121" y="0"/>
                  <a:pt x="1349" y="179"/>
                </a:cubicBezTo>
                <a:cubicBezTo>
                  <a:pt x="1577" y="358"/>
                  <a:pt x="1687" y="1043"/>
                  <a:pt x="1776" y="1270"/>
                </a:cubicBezTo>
              </a:path>
            </a:pathLst>
          </a:custGeom>
          <a:solidFill>
            <a:srgbClr val="FFFF00">
              <a:alpha val="85097"/>
            </a:srgbClr>
          </a:solidFill>
          <a:ln w="9525">
            <a:solidFill>
              <a:schemeClr val="tx1"/>
            </a:solidFill>
            <a:round/>
            <a:headEnd/>
            <a:tailEnd/>
          </a:ln>
        </p:spPr>
        <p:txBody>
          <a:bodyPr/>
          <a:lstStyle/>
          <a:p>
            <a:endParaRPr lang="en-US"/>
          </a:p>
        </p:txBody>
      </p:sp>
      <p:sp>
        <p:nvSpPr>
          <p:cNvPr id="158736" name="Freeform 16"/>
          <p:cNvSpPr>
            <a:spLocks/>
          </p:cNvSpPr>
          <p:nvPr/>
        </p:nvSpPr>
        <p:spPr bwMode="auto">
          <a:xfrm>
            <a:off x="3657600" y="4071938"/>
            <a:ext cx="2765425" cy="1528762"/>
          </a:xfrm>
          <a:custGeom>
            <a:avLst/>
            <a:gdLst>
              <a:gd name="T0" fmla="*/ 0 w 1742"/>
              <a:gd name="T1" fmla="*/ 2147483647 h 963"/>
              <a:gd name="T2" fmla="*/ 2147483647 w 1742"/>
              <a:gd name="T3" fmla="*/ 2147483647 h 963"/>
              <a:gd name="T4" fmla="*/ 2147483647 w 1742"/>
              <a:gd name="T5" fmla="*/ 2147483647 h 963"/>
              <a:gd name="T6" fmla="*/ 2147483647 w 1742"/>
              <a:gd name="T7" fmla="*/ 2147483647 h 963"/>
              <a:gd name="T8" fmla="*/ 0 60000 65536"/>
              <a:gd name="T9" fmla="*/ 0 60000 65536"/>
              <a:gd name="T10" fmla="*/ 0 60000 65536"/>
              <a:gd name="T11" fmla="*/ 0 60000 65536"/>
              <a:gd name="T12" fmla="*/ 0 w 1742"/>
              <a:gd name="T13" fmla="*/ 0 h 963"/>
              <a:gd name="T14" fmla="*/ 1742 w 1742"/>
              <a:gd name="T15" fmla="*/ 963 h 963"/>
            </a:gdLst>
            <a:ahLst/>
            <a:cxnLst>
              <a:cxn ang="T8">
                <a:pos x="T0" y="T1"/>
              </a:cxn>
              <a:cxn ang="T9">
                <a:pos x="T2" y="T3"/>
              </a:cxn>
              <a:cxn ang="T10">
                <a:pos x="T4" y="T5"/>
              </a:cxn>
              <a:cxn ang="T11">
                <a:pos x="T6" y="T7"/>
              </a:cxn>
            </a:cxnLst>
            <a:rect l="T12" t="T13" r="T14" b="T15"/>
            <a:pathLst>
              <a:path w="1742" h="963">
                <a:moveTo>
                  <a:pt x="0" y="961"/>
                </a:moveTo>
                <a:cubicBezTo>
                  <a:pt x="72" y="825"/>
                  <a:pt x="215" y="279"/>
                  <a:pt x="432" y="142"/>
                </a:cubicBezTo>
                <a:cubicBezTo>
                  <a:pt x="649" y="5"/>
                  <a:pt x="1083" y="0"/>
                  <a:pt x="1301" y="137"/>
                </a:cubicBezTo>
                <a:cubicBezTo>
                  <a:pt x="1519" y="274"/>
                  <a:pt x="1650" y="791"/>
                  <a:pt x="1742" y="963"/>
                </a:cubicBezTo>
              </a:path>
            </a:pathLst>
          </a:custGeom>
          <a:solidFill>
            <a:srgbClr val="CCFFCC">
              <a:alpha val="85097"/>
            </a:srgbClr>
          </a:solidFill>
          <a:ln w="9525">
            <a:solidFill>
              <a:schemeClr val="tx1"/>
            </a:solidFill>
            <a:round/>
            <a:headEnd/>
            <a:tailEnd/>
          </a:ln>
        </p:spPr>
        <p:txBody>
          <a:bodyPr/>
          <a:lstStyle/>
          <a:p>
            <a:endParaRPr lang="en-US"/>
          </a:p>
        </p:txBody>
      </p:sp>
      <p:grpSp>
        <p:nvGrpSpPr>
          <p:cNvPr id="2" name="Group 18"/>
          <p:cNvGrpSpPr>
            <a:grpSpLocks/>
          </p:cNvGrpSpPr>
          <p:nvPr/>
        </p:nvGrpSpPr>
        <p:grpSpPr bwMode="auto">
          <a:xfrm>
            <a:off x="1143000" y="1981200"/>
            <a:ext cx="7086600" cy="3657600"/>
            <a:chOff x="720" y="1318"/>
            <a:chExt cx="4464" cy="2304"/>
          </a:xfrm>
        </p:grpSpPr>
        <p:sp>
          <p:nvSpPr>
            <p:cNvPr id="73749" name="Line 19"/>
            <p:cNvSpPr>
              <a:spLocks noChangeShapeType="1"/>
            </p:cNvSpPr>
            <p:nvPr/>
          </p:nvSpPr>
          <p:spPr bwMode="auto">
            <a:xfrm>
              <a:off x="720" y="1318"/>
              <a:ext cx="0" cy="2304"/>
            </a:xfrm>
            <a:prstGeom prst="line">
              <a:avLst/>
            </a:prstGeom>
            <a:noFill/>
            <a:ln w="28575">
              <a:solidFill>
                <a:schemeClr val="tx1"/>
              </a:solidFill>
              <a:round/>
              <a:headEnd/>
              <a:tailEnd/>
            </a:ln>
          </p:spPr>
          <p:txBody>
            <a:bodyPr/>
            <a:lstStyle/>
            <a:p>
              <a:endParaRPr lang="en-US"/>
            </a:p>
          </p:txBody>
        </p:sp>
        <p:sp>
          <p:nvSpPr>
            <p:cNvPr id="73750" name="Line 20"/>
            <p:cNvSpPr>
              <a:spLocks noChangeShapeType="1"/>
            </p:cNvSpPr>
            <p:nvPr/>
          </p:nvSpPr>
          <p:spPr bwMode="auto">
            <a:xfrm flipH="1">
              <a:off x="720" y="3600"/>
              <a:ext cx="4464" cy="0"/>
            </a:xfrm>
            <a:prstGeom prst="line">
              <a:avLst/>
            </a:prstGeom>
            <a:noFill/>
            <a:ln w="28575">
              <a:solidFill>
                <a:schemeClr val="tx1"/>
              </a:solidFill>
              <a:round/>
              <a:headEnd/>
              <a:tailEnd/>
            </a:ln>
          </p:spPr>
          <p:txBody>
            <a:bodyPr/>
            <a:lstStyle/>
            <a:p>
              <a:endParaRPr lang="en-US"/>
            </a:p>
          </p:txBody>
        </p:sp>
      </p:grpSp>
      <p:sp>
        <p:nvSpPr>
          <p:cNvPr id="158741" name="Text Box 21"/>
          <p:cNvSpPr txBox="1">
            <a:spLocks noChangeArrowheads="1"/>
          </p:cNvSpPr>
          <p:nvPr/>
        </p:nvSpPr>
        <p:spPr bwMode="white">
          <a:xfrm>
            <a:off x="1416050" y="2554288"/>
            <a:ext cx="1320800" cy="646112"/>
          </a:xfrm>
          <a:prstGeom prst="rect">
            <a:avLst/>
          </a:prstGeom>
          <a:noFill/>
          <a:ln w="9525">
            <a:noFill/>
            <a:miter lim="800000"/>
            <a:headEnd/>
            <a:tailEnd/>
          </a:ln>
        </p:spPr>
        <p:txBody>
          <a:bodyPr wrap="none">
            <a:spAutoFit/>
          </a:bodyPr>
          <a:lstStyle/>
          <a:p>
            <a:pPr algn="ctr"/>
            <a:r>
              <a:rPr lang="en-US" b="1">
                <a:latin typeface="Calibri" pitchFamily="34" charset="0"/>
              </a:rPr>
              <a:t>Cool season</a:t>
            </a:r>
          </a:p>
          <a:p>
            <a:pPr algn="ctr"/>
            <a:r>
              <a:rPr lang="en-US" b="1">
                <a:latin typeface="Calibri" pitchFamily="34" charset="0"/>
              </a:rPr>
              <a:t>grass</a:t>
            </a:r>
          </a:p>
        </p:txBody>
      </p:sp>
      <p:sp>
        <p:nvSpPr>
          <p:cNvPr id="158743" name="Text Box 23"/>
          <p:cNvSpPr txBox="1">
            <a:spLocks noChangeArrowheads="1"/>
          </p:cNvSpPr>
          <p:nvPr/>
        </p:nvSpPr>
        <p:spPr bwMode="white">
          <a:xfrm>
            <a:off x="6635750" y="1868487"/>
            <a:ext cx="1136650" cy="646113"/>
          </a:xfrm>
          <a:prstGeom prst="rect">
            <a:avLst/>
          </a:prstGeom>
          <a:noFill/>
          <a:ln w="9525">
            <a:noFill/>
            <a:miter lim="800000"/>
            <a:headEnd/>
            <a:tailEnd/>
          </a:ln>
        </p:spPr>
        <p:txBody>
          <a:bodyPr wrap="none">
            <a:spAutoFit/>
          </a:bodyPr>
          <a:lstStyle/>
          <a:p>
            <a:pPr algn="ctr"/>
            <a:r>
              <a:rPr lang="en-US" b="1" dirty="0">
                <a:latin typeface="Calibri" pitchFamily="34" charset="0"/>
              </a:rPr>
              <a:t>Caucasian</a:t>
            </a:r>
          </a:p>
          <a:p>
            <a:pPr algn="ctr"/>
            <a:r>
              <a:rPr lang="en-US" b="1" dirty="0">
                <a:latin typeface="Calibri" pitchFamily="34" charset="0"/>
              </a:rPr>
              <a:t>bluestem</a:t>
            </a:r>
          </a:p>
        </p:txBody>
      </p:sp>
      <p:sp>
        <p:nvSpPr>
          <p:cNvPr id="158744" name="Line 24"/>
          <p:cNvSpPr>
            <a:spLocks noChangeShapeType="1"/>
          </p:cNvSpPr>
          <p:nvPr/>
        </p:nvSpPr>
        <p:spPr bwMode="auto">
          <a:xfrm flipH="1">
            <a:off x="5410200" y="2209800"/>
            <a:ext cx="1219200" cy="2057400"/>
          </a:xfrm>
          <a:prstGeom prst="line">
            <a:avLst/>
          </a:prstGeom>
          <a:noFill/>
          <a:ln w="38100">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1808074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8734"/>
                                        </p:tgtEl>
                                        <p:attrNameLst>
                                          <p:attrName>style.visibility</p:attrName>
                                        </p:attrNameLst>
                                      </p:cBhvr>
                                      <p:to>
                                        <p:strVal val="visible"/>
                                      </p:to>
                                    </p:set>
                                    <p:animEffect transition="in" filter="checkerboard(across)">
                                      <p:cBhvr>
                                        <p:cTn id="7" dur="500"/>
                                        <p:tgtEl>
                                          <p:spTgt spid="15873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58733"/>
                                        </p:tgtEl>
                                        <p:attrNameLst>
                                          <p:attrName>style.visibility</p:attrName>
                                        </p:attrNameLst>
                                      </p:cBhvr>
                                      <p:to>
                                        <p:strVal val="visible"/>
                                      </p:to>
                                    </p:set>
                                    <p:animEffect transition="in" filter="checkerboard(across)">
                                      <p:cBhvr>
                                        <p:cTn id="10" dur="500"/>
                                        <p:tgtEl>
                                          <p:spTgt spid="158733"/>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58735"/>
                                        </p:tgtEl>
                                        <p:attrNameLst>
                                          <p:attrName>style.visibility</p:attrName>
                                        </p:attrNameLst>
                                      </p:cBhvr>
                                      <p:to>
                                        <p:strVal val="visible"/>
                                      </p:to>
                                    </p:set>
                                    <p:animEffect transition="in" filter="checkerboard(across)">
                                      <p:cBhvr>
                                        <p:cTn id="13" dur="500"/>
                                        <p:tgtEl>
                                          <p:spTgt spid="15873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58743"/>
                                        </p:tgtEl>
                                        <p:attrNameLst>
                                          <p:attrName>style.visibility</p:attrName>
                                        </p:attrNameLst>
                                      </p:cBhvr>
                                      <p:to>
                                        <p:strVal val="visible"/>
                                      </p:to>
                                    </p:set>
                                    <p:animEffect transition="in" filter="checkerboard(across)">
                                      <p:cBhvr>
                                        <p:cTn id="18" dur="500"/>
                                        <p:tgtEl>
                                          <p:spTgt spid="158743"/>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58736"/>
                                        </p:tgtEl>
                                        <p:attrNameLst>
                                          <p:attrName>style.visibility</p:attrName>
                                        </p:attrNameLst>
                                      </p:cBhvr>
                                      <p:to>
                                        <p:strVal val="visible"/>
                                      </p:to>
                                    </p:set>
                                    <p:animEffect transition="in" filter="checkerboard(across)">
                                      <p:cBhvr>
                                        <p:cTn id="21" dur="500"/>
                                        <p:tgtEl>
                                          <p:spTgt spid="158736"/>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58744"/>
                                        </p:tgtEl>
                                        <p:attrNameLst>
                                          <p:attrName>style.visibility</p:attrName>
                                        </p:attrNameLst>
                                      </p:cBhvr>
                                      <p:to>
                                        <p:strVal val="visible"/>
                                      </p:to>
                                    </p:set>
                                    <p:animEffect transition="in" filter="checkerboard(across)">
                                      <p:cBhvr>
                                        <p:cTn id="24" dur="500"/>
                                        <p:tgtEl>
                                          <p:spTgt spid="158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33" grpId="0" animBg="1"/>
      <p:bldP spid="158734" grpId="0"/>
      <p:bldP spid="158735" grpId="0" animBg="1"/>
      <p:bldP spid="158736" grpId="0" animBg="1"/>
      <p:bldP spid="158744"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algn="ctr" eaLnBrk="1" hangingPunct="1"/>
            <a:r>
              <a:rPr lang="en-US" dirty="0" err="1" smtClean="0"/>
              <a:t>Bermudagrass</a:t>
            </a:r>
            <a:endParaRPr lang="en-US" dirty="0" smtClean="0"/>
          </a:p>
        </p:txBody>
      </p:sp>
      <p:sp>
        <p:nvSpPr>
          <p:cNvPr id="75779" name="Rectangle 3"/>
          <p:cNvSpPr>
            <a:spLocks noGrp="1" noChangeArrowheads="1"/>
          </p:cNvSpPr>
          <p:nvPr>
            <p:ph type="body" idx="1"/>
          </p:nvPr>
        </p:nvSpPr>
        <p:spPr>
          <a:xfrm>
            <a:off x="304800" y="1447800"/>
            <a:ext cx="4267200" cy="4724400"/>
          </a:xfrm>
        </p:spPr>
        <p:txBody>
          <a:bodyPr>
            <a:normAutofit fontScale="92500" lnSpcReduction="10000"/>
          </a:bodyPr>
          <a:lstStyle/>
          <a:p>
            <a:pPr eaLnBrk="1" hangingPunct="1"/>
            <a:r>
              <a:rPr lang="en-US" dirty="0" smtClean="0"/>
              <a:t>High yield potential </a:t>
            </a:r>
          </a:p>
          <a:p>
            <a:pPr eaLnBrk="1" hangingPunct="1"/>
            <a:r>
              <a:rPr lang="en-US" dirty="0" smtClean="0"/>
              <a:t>Fair to good persistence depending on cultivar</a:t>
            </a:r>
          </a:p>
          <a:p>
            <a:pPr eaLnBrk="1" hangingPunct="1"/>
            <a:r>
              <a:rPr lang="en-US" dirty="0" smtClean="0"/>
              <a:t>Good tolerance to heat stress</a:t>
            </a:r>
          </a:p>
          <a:p>
            <a:pPr eaLnBrk="1" hangingPunct="1"/>
            <a:r>
              <a:rPr lang="en-US" dirty="0" smtClean="0"/>
              <a:t>Fair tolerance to:</a:t>
            </a:r>
          </a:p>
          <a:p>
            <a:pPr lvl="1"/>
            <a:r>
              <a:rPr lang="en-US" dirty="0" smtClean="0"/>
              <a:t>Drought</a:t>
            </a:r>
          </a:p>
          <a:p>
            <a:pPr lvl="1"/>
            <a:r>
              <a:rPr lang="en-US" dirty="0" smtClean="0"/>
              <a:t>Poor soil fertility</a:t>
            </a:r>
          </a:p>
          <a:p>
            <a:pPr lvl="1"/>
            <a:r>
              <a:rPr lang="en-US" dirty="0" smtClean="0"/>
              <a:t>Poor drainage</a:t>
            </a:r>
          </a:p>
          <a:p>
            <a:pPr lvl="1"/>
            <a:r>
              <a:rPr lang="en-US" dirty="0" smtClean="0"/>
              <a:t>Cold temperatures </a:t>
            </a:r>
          </a:p>
          <a:p>
            <a:pPr eaLnBrk="1" hangingPunct="1"/>
            <a:r>
              <a:rPr lang="en-US" dirty="0" smtClean="0"/>
              <a:t>Forage quality good if managed</a:t>
            </a:r>
          </a:p>
          <a:p>
            <a:pPr eaLnBrk="1" hangingPunct="1"/>
            <a:endParaRPr lang="en-US" dirty="0" smtClean="0"/>
          </a:p>
        </p:txBody>
      </p:sp>
      <p:pic>
        <p:nvPicPr>
          <p:cNvPr id="31745" name="Picture 1"/>
          <p:cNvPicPr>
            <a:picLocks noChangeAspect="1" noChangeArrowheads="1"/>
          </p:cNvPicPr>
          <p:nvPr/>
        </p:nvPicPr>
        <p:blipFill>
          <a:blip r:embed="rId3" cstate="print"/>
          <a:srcRect l="55313" t="63281" r="14375" b="11719"/>
          <a:stretch>
            <a:fillRect/>
          </a:stretch>
        </p:blipFill>
        <p:spPr bwMode="auto">
          <a:xfrm>
            <a:off x="4648200" y="3810000"/>
            <a:ext cx="3962400" cy="2614367"/>
          </a:xfrm>
          <a:prstGeom prst="rect">
            <a:avLst/>
          </a:prstGeom>
          <a:noFill/>
          <a:ln w="9525">
            <a:solidFill>
              <a:schemeClr val="tx1"/>
            </a:solidFill>
            <a:miter lim="800000"/>
            <a:headEnd/>
            <a:tailEnd/>
          </a:ln>
        </p:spPr>
      </p:pic>
      <p:pic>
        <p:nvPicPr>
          <p:cNvPr id="6" name="Picture 1"/>
          <p:cNvPicPr>
            <a:picLocks noChangeAspect="1" noChangeArrowheads="1"/>
          </p:cNvPicPr>
          <p:nvPr/>
        </p:nvPicPr>
        <p:blipFill>
          <a:blip r:embed="rId3" cstate="print"/>
          <a:srcRect l="55313" t="46875" r="29687" b="39844"/>
          <a:stretch>
            <a:fillRect/>
          </a:stretch>
        </p:blipFill>
        <p:spPr bwMode="auto">
          <a:xfrm>
            <a:off x="4762500" y="2133600"/>
            <a:ext cx="2057400" cy="1457325"/>
          </a:xfrm>
          <a:prstGeom prst="rect">
            <a:avLst/>
          </a:prstGeom>
          <a:noFill/>
          <a:ln w="9525">
            <a:solidFill>
              <a:schemeClr val="tx1"/>
            </a:solidFill>
            <a:miter lim="800000"/>
            <a:headEnd/>
            <a:tailEnd/>
          </a:ln>
        </p:spPr>
      </p:pic>
      <p:pic>
        <p:nvPicPr>
          <p:cNvPr id="7" name="Picture 1"/>
          <p:cNvPicPr>
            <a:picLocks noChangeAspect="1" noChangeArrowheads="1"/>
          </p:cNvPicPr>
          <p:nvPr/>
        </p:nvPicPr>
        <p:blipFill>
          <a:blip r:embed="rId3" cstate="print"/>
          <a:srcRect l="72188" t="36719" r="14375" b="39844"/>
          <a:stretch>
            <a:fillRect/>
          </a:stretch>
        </p:blipFill>
        <p:spPr bwMode="auto">
          <a:xfrm>
            <a:off x="6896100" y="1295400"/>
            <a:ext cx="1638300" cy="22860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501557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algn="ctr" eaLnBrk="1" hangingPunct="1"/>
            <a:r>
              <a:rPr lang="en-US" dirty="0" smtClean="0"/>
              <a:t>Caucasian (Old World) Bluestem</a:t>
            </a:r>
          </a:p>
        </p:txBody>
      </p:sp>
      <p:sp>
        <p:nvSpPr>
          <p:cNvPr id="77827" name="Rectangle 3"/>
          <p:cNvSpPr>
            <a:spLocks noGrp="1" noChangeArrowheads="1"/>
          </p:cNvSpPr>
          <p:nvPr>
            <p:ph type="body" idx="1"/>
          </p:nvPr>
        </p:nvSpPr>
        <p:spPr>
          <a:xfrm>
            <a:off x="457200" y="1371600"/>
            <a:ext cx="4495800" cy="4876800"/>
          </a:xfrm>
        </p:spPr>
        <p:txBody>
          <a:bodyPr>
            <a:normAutofit/>
          </a:bodyPr>
          <a:lstStyle/>
          <a:p>
            <a:pPr eaLnBrk="1" hangingPunct="1">
              <a:lnSpc>
                <a:spcPct val="90000"/>
              </a:lnSpc>
            </a:pPr>
            <a:endParaRPr lang="en-US" dirty="0" smtClean="0"/>
          </a:p>
          <a:p>
            <a:pPr eaLnBrk="1" hangingPunct="1">
              <a:lnSpc>
                <a:spcPct val="90000"/>
              </a:lnSpc>
            </a:pPr>
            <a:r>
              <a:rPr lang="en-US" dirty="0" smtClean="0"/>
              <a:t>Medium yield potential </a:t>
            </a:r>
          </a:p>
          <a:p>
            <a:pPr eaLnBrk="1" hangingPunct="1">
              <a:lnSpc>
                <a:spcPct val="90000"/>
              </a:lnSpc>
            </a:pPr>
            <a:r>
              <a:rPr lang="en-US" dirty="0" smtClean="0"/>
              <a:t>Good persistence</a:t>
            </a:r>
          </a:p>
          <a:p>
            <a:pPr eaLnBrk="1" hangingPunct="1">
              <a:lnSpc>
                <a:spcPct val="90000"/>
              </a:lnSpc>
            </a:pPr>
            <a:r>
              <a:rPr lang="en-US" dirty="0" smtClean="0"/>
              <a:t>Good tolerance to: </a:t>
            </a:r>
          </a:p>
          <a:p>
            <a:pPr lvl="1">
              <a:lnSpc>
                <a:spcPct val="90000"/>
              </a:lnSpc>
            </a:pPr>
            <a:r>
              <a:rPr lang="en-US" dirty="0" smtClean="0"/>
              <a:t>Heat stress</a:t>
            </a:r>
          </a:p>
          <a:p>
            <a:pPr lvl="1">
              <a:lnSpc>
                <a:spcPct val="90000"/>
              </a:lnSpc>
            </a:pPr>
            <a:r>
              <a:rPr lang="en-US" dirty="0" smtClean="0"/>
              <a:t>Drought</a:t>
            </a:r>
          </a:p>
          <a:p>
            <a:pPr lvl="1">
              <a:lnSpc>
                <a:spcPct val="90000"/>
              </a:lnSpc>
            </a:pPr>
            <a:r>
              <a:rPr lang="en-US" dirty="0" smtClean="0"/>
              <a:t>Poor soil fertility</a:t>
            </a:r>
          </a:p>
          <a:p>
            <a:pPr lvl="1">
              <a:lnSpc>
                <a:spcPct val="90000"/>
              </a:lnSpc>
            </a:pPr>
            <a:r>
              <a:rPr lang="en-US" dirty="0" smtClean="0"/>
              <a:t>Cold temperatures</a:t>
            </a:r>
          </a:p>
          <a:p>
            <a:pPr eaLnBrk="1" hangingPunct="1">
              <a:lnSpc>
                <a:spcPct val="90000"/>
              </a:lnSpc>
            </a:pPr>
            <a:r>
              <a:rPr lang="en-US" dirty="0" smtClean="0"/>
              <a:t>Poor tolerance to:</a:t>
            </a:r>
          </a:p>
          <a:p>
            <a:pPr lvl="1">
              <a:lnSpc>
                <a:spcPct val="90000"/>
              </a:lnSpc>
            </a:pPr>
            <a:r>
              <a:rPr lang="en-US" dirty="0" smtClean="0"/>
              <a:t>Poor Drainage </a:t>
            </a:r>
          </a:p>
          <a:p>
            <a:pPr eaLnBrk="1" hangingPunct="1">
              <a:lnSpc>
                <a:spcPct val="90000"/>
              </a:lnSpc>
            </a:pPr>
            <a:r>
              <a:rPr lang="en-US" dirty="0" smtClean="0"/>
              <a:t>Forage quality good if managed</a:t>
            </a:r>
          </a:p>
          <a:p>
            <a:pPr eaLnBrk="1" hangingPunct="1">
              <a:lnSpc>
                <a:spcPct val="90000"/>
              </a:lnSpc>
            </a:pPr>
            <a:endParaRPr lang="en-US" dirty="0" smtClean="0"/>
          </a:p>
        </p:txBody>
      </p:sp>
      <p:pic>
        <p:nvPicPr>
          <p:cNvPr id="28673" name="Picture 1"/>
          <p:cNvPicPr>
            <a:picLocks noChangeAspect="1" noChangeArrowheads="1"/>
          </p:cNvPicPr>
          <p:nvPr/>
        </p:nvPicPr>
        <p:blipFill>
          <a:blip r:embed="rId3" cstate="print"/>
          <a:srcRect l="55625" t="64062" r="14375" b="11719"/>
          <a:stretch>
            <a:fillRect/>
          </a:stretch>
        </p:blipFill>
        <p:spPr bwMode="auto">
          <a:xfrm>
            <a:off x="4800600" y="3792537"/>
            <a:ext cx="4038600" cy="2608263"/>
          </a:xfrm>
          <a:prstGeom prst="rect">
            <a:avLst/>
          </a:prstGeom>
          <a:noFill/>
          <a:ln w="9525">
            <a:solidFill>
              <a:schemeClr val="tx1"/>
            </a:solidFill>
            <a:miter lim="800000"/>
            <a:headEnd/>
            <a:tailEnd/>
          </a:ln>
        </p:spPr>
      </p:pic>
      <p:pic>
        <p:nvPicPr>
          <p:cNvPr id="6" name="Picture 1"/>
          <p:cNvPicPr>
            <a:picLocks noChangeAspect="1" noChangeArrowheads="1"/>
          </p:cNvPicPr>
          <p:nvPr/>
        </p:nvPicPr>
        <p:blipFill>
          <a:blip r:embed="rId3" cstate="print"/>
          <a:srcRect l="55625" t="36719" r="28750" b="38281"/>
          <a:stretch>
            <a:fillRect/>
          </a:stretch>
        </p:blipFill>
        <p:spPr bwMode="auto">
          <a:xfrm>
            <a:off x="5105400" y="1295400"/>
            <a:ext cx="1905000" cy="2438400"/>
          </a:xfrm>
          <a:prstGeom prst="rect">
            <a:avLst/>
          </a:prstGeom>
          <a:noFill/>
          <a:ln w="9525">
            <a:solidFill>
              <a:schemeClr val="tx1"/>
            </a:solidFill>
            <a:miter lim="800000"/>
            <a:headEnd/>
            <a:tailEnd/>
          </a:ln>
        </p:spPr>
      </p:pic>
      <p:pic>
        <p:nvPicPr>
          <p:cNvPr id="7" name="Picture 1"/>
          <p:cNvPicPr>
            <a:picLocks noChangeAspect="1" noChangeArrowheads="1"/>
          </p:cNvPicPr>
          <p:nvPr/>
        </p:nvPicPr>
        <p:blipFill>
          <a:blip r:embed="rId3" cstate="print"/>
          <a:srcRect l="74375" t="36719" r="14375" b="38281"/>
          <a:stretch>
            <a:fillRect/>
          </a:stretch>
        </p:blipFill>
        <p:spPr bwMode="auto">
          <a:xfrm>
            <a:off x="7162800" y="1295400"/>
            <a:ext cx="1371600" cy="24384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027632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Box 24"/>
          <p:cNvSpPr txBox="1">
            <a:spLocks noChangeArrowheads="1"/>
          </p:cNvSpPr>
          <p:nvPr/>
        </p:nvSpPr>
        <p:spPr bwMode="auto">
          <a:xfrm>
            <a:off x="533400" y="1600200"/>
            <a:ext cx="7924800" cy="4800600"/>
          </a:xfrm>
          <a:prstGeom prst="rect">
            <a:avLst/>
          </a:prstGeom>
          <a:noFill/>
          <a:ln w="9525">
            <a:noFill/>
            <a:miter lim="800000"/>
            <a:headEnd/>
            <a:tailEnd/>
          </a:ln>
        </p:spPr>
        <p:txBody>
          <a:bodyPr>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7" name="Freeform 2"/>
          <p:cNvSpPr>
            <a:spLocks/>
          </p:cNvSpPr>
          <p:nvPr/>
        </p:nvSpPr>
        <p:spPr bwMode="auto">
          <a:xfrm>
            <a:off x="2286000" y="3394075"/>
            <a:ext cx="4664075" cy="2197100"/>
          </a:xfrm>
          <a:custGeom>
            <a:avLst/>
            <a:gdLst/>
            <a:ahLst/>
            <a:cxnLst>
              <a:cxn ang="0">
                <a:pos x="0" y="1384"/>
              </a:cxn>
              <a:cxn ang="0">
                <a:pos x="422" y="194"/>
              </a:cxn>
              <a:cxn ang="0">
                <a:pos x="970" y="222"/>
              </a:cxn>
              <a:cxn ang="0">
                <a:pos x="1325" y="962"/>
              </a:cxn>
              <a:cxn ang="0">
                <a:pos x="1925" y="1088"/>
              </a:cxn>
              <a:cxn ang="0">
                <a:pos x="2304" y="888"/>
              </a:cxn>
              <a:cxn ang="0">
                <a:pos x="2666" y="927"/>
              </a:cxn>
              <a:cxn ang="0">
                <a:pos x="2890" y="1381"/>
              </a:cxn>
            </a:cxnLst>
            <a:rect l="0" t="0" r="r" b="b"/>
            <a:pathLst>
              <a:path w="2890" h="1384">
                <a:moveTo>
                  <a:pt x="0" y="1384"/>
                </a:moveTo>
                <a:cubicBezTo>
                  <a:pt x="70" y="1186"/>
                  <a:pt x="260" y="388"/>
                  <a:pt x="422" y="194"/>
                </a:cubicBezTo>
                <a:cubicBezTo>
                  <a:pt x="584" y="0"/>
                  <a:pt x="819" y="94"/>
                  <a:pt x="970" y="222"/>
                </a:cubicBezTo>
                <a:cubicBezTo>
                  <a:pt x="1121" y="350"/>
                  <a:pt x="1166" y="818"/>
                  <a:pt x="1325" y="962"/>
                </a:cubicBezTo>
                <a:cubicBezTo>
                  <a:pt x="1484" y="1106"/>
                  <a:pt x="1762" y="1100"/>
                  <a:pt x="1925" y="1088"/>
                </a:cubicBezTo>
                <a:cubicBezTo>
                  <a:pt x="2088" y="1076"/>
                  <a:pt x="2181" y="914"/>
                  <a:pt x="2304" y="888"/>
                </a:cubicBezTo>
                <a:cubicBezTo>
                  <a:pt x="2428" y="861"/>
                  <a:pt x="2569" y="845"/>
                  <a:pt x="2666" y="927"/>
                </a:cubicBezTo>
                <a:cubicBezTo>
                  <a:pt x="2764" y="1009"/>
                  <a:pt x="2844" y="1286"/>
                  <a:pt x="2890" y="1381"/>
                </a:cubicBezTo>
              </a:path>
            </a:pathLst>
          </a:custGeom>
          <a:solidFill>
            <a:srgbClr val="FF9900"/>
          </a:solidFill>
          <a:ln w="9525">
            <a:solidFill>
              <a:schemeClr val="tx1"/>
            </a:solidFill>
            <a:round/>
            <a:headEnd/>
            <a:tailEnd/>
          </a:ln>
          <a:effectLst/>
        </p:spPr>
        <p:txBody>
          <a:bodyPr/>
          <a:lstStyle/>
          <a:p>
            <a:pPr>
              <a:defRPr/>
            </a:pPr>
            <a:endParaRPr lang="en-US" dirty="0"/>
          </a:p>
        </p:txBody>
      </p:sp>
      <p:sp>
        <p:nvSpPr>
          <p:cNvPr id="52226" name="Rectangle 2"/>
          <p:cNvSpPr>
            <a:spLocks noGrp="1" noChangeArrowheads="1"/>
          </p:cNvSpPr>
          <p:nvPr>
            <p:ph type="title"/>
          </p:nvPr>
        </p:nvSpPr>
        <p:spPr>
          <a:xfrm>
            <a:off x="677863" y="-76200"/>
            <a:ext cx="7772400" cy="1143000"/>
          </a:xfrm>
        </p:spPr>
        <p:txBody>
          <a:bodyPr>
            <a:normAutofit/>
          </a:bodyPr>
          <a:lstStyle/>
          <a:p>
            <a:pPr eaLnBrk="1" hangingPunct="1">
              <a:defRPr/>
            </a:pPr>
            <a:r>
              <a:rPr lang="en-US" b="1" dirty="0" smtClean="0"/>
              <a:t>Annual Warm-Season Grasses</a:t>
            </a:r>
          </a:p>
        </p:txBody>
      </p:sp>
      <p:sp>
        <p:nvSpPr>
          <p:cNvPr id="78853" name="Text Box 3"/>
          <p:cNvSpPr txBox="1">
            <a:spLocks noChangeArrowheads="1"/>
          </p:cNvSpPr>
          <p:nvPr/>
        </p:nvSpPr>
        <p:spPr bwMode="auto">
          <a:xfrm>
            <a:off x="2393950" y="5783263"/>
            <a:ext cx="519113" cy="369887"/>
          </a:xfrm>
          <a:prstGeom prst="rect">
            <a:avLst/>
          </a:prstGeom>
          <a:noFill/>
          <a:ln w="9525">
            <a:noFill/>
            <a:miter lim="800000"/>
            <a:headEnd/>
            <a:tailEnd/>
          </a:ln>
        </p:spPr>
        <p:txBody>
          <a:bodyPr wrap="none">
            <a:spAutoFit/>
          </a:bodyPr>
          <a:lstStyle/>
          <a:p>
            <a:r>
              <a:rPr lang="en-US"/>
              <a:t>Apr</a:t>
            </a:r>
          </a:p>
        </p:txBody>
      </p:sp>
      <p:sp>
        <p:nvSpPr>
          <p:cNvPr id="78854" name="Text Box 4"/>
          <p:cNvSpPr txBox="1">
            <a:spLocks noChangeArrowheads="1"/>
          </p:cNvSpPr>
          <p:nvPr/>
        </p:nvSpPr>
        <p:spPr bwMode="auto">
          <a:xfrm>
            <a:off x="4787900" y="5783263"/>
            <a:ext cx="549275" cy="369887"/>
          </a:xfrm>
          <a:prstGeom prst="rect">
            <a:avLst/>
          </a:prstGeom>
          <a:noFill/>
          <a:ln w="9525">
            <a:noFill/>
            <a:miter lim="800000"/>
            <a:headEnd/>
            <a:tailEnd/>
          </a:ln>
        </p:spPr>
        <p:txBody>
          <a:bodyPr wrap="none">
            <a:spAutoFit/>
          </a:bodyPr>
          <a:lstStyle/>
          <a:p>
            <a:r>
              <a:rPr lang="en-US"/>
              <a:t>Aug</a:t>
            </a:r>
          </a:p>
        </p:txBody>
      </p:sp>
      <p:sp>
        <p:nvSpPr>
          <p:cNvPr id="78855" name="Text Box 5"/>
          <p:cNvSpPr txBox="1">
            <a:spLocks noChangeArrowheads="1"/>
          </p:cNvSpPr>
          <p:nvPr/>
        </p:nvSpPr>
        <p:spPr bwMode="auto">
          <a:xfrm>
            <a:off x="6151563" y="5783263"/>
            <a:ext cx="511175" cy="369887"/>
          </a:xfrm>
          <a:prstGeom prst="rect">
            <a:avLst/>
          </a:prstGeom>
          <a:noFill/>
          <a:ln w="9525">
            <a:noFill/>
            <a:miter lim="800000"/>
            <a:headEnd/>
            <a:tailEnd/>
          </a:ln>
        </p:spPr>
        <p:txBody>
          <a:bodyPr wrap="none">
            <a:spAutoFit/>
          </a:bodyPr>
          <a:lstStyle/>
          <a:p>
            <a:r>
              <a:rPr lang="en-US"/>
              <a:t>Oct</a:t>
            </a:r>
          </a:p>
        </p:txBody>
      </p:sp>
      <p:sp>
        <p:nvSpPr>
          <p:cNvPr id="78856" name="Text Box 6"/>
          <p:cNvSpPr txBox="1">
            <a:spLocks noChangeArrowheads="1"/>
          </p:cNvSpPr>
          <p:nvPr/>
        </p:nvSpPr>
        <p:spPr bwMode="auto">
          <a:xfrm>
            <a:off x="3590925" y="5783263"/>
            <a:ext cx="501650" cy="369887"/>
          </a:xfrm>
          <a:prstGeom prst="rect">
            <a:avLst/>
          </a:prstGeom>
          <a:noFill/>
          <a:ln w="9525">
            <a:noFill/>
            <a:miter lim="800000"/>
            <a:headEnd/>
            <a:tailEnd/>
          </a:ln>
        </p:spPr>
        <p:txBody>
          <a:bodyPr wrap="none">
            <a:spAutoFit/>
          </a:bodyPr>
          <a:lstStyle/>
          <a:p>
            <a:r>
              <a:rPr lang="en-US"/>
              <a:t>Jun</a:t>
            </a:r>
          </a:p>
        </p:txBody>
      </p:sp>
      <p:sp>
        <p:nvSpPr>
          <p:cNvPr id="78857" name="Text Box 7"/>
          <p:cNvSpPr txBox="1">
            <a:spLocks noChangeArrowheads="1"/>
          </p:cNvSpPr>
          <p:nvPr/>
        </p:nvSpPr>
        <p:spPr bwMode="auto">
          <a:xfrm rot="-5400000">
            <a:off x="16669" y="3539332"/>
            <a:ext cx="1322387" cy="368300"/>
          </a:xfrm>
          <a:prstGeom prst="rect">
            <a:avLst/>
          </a:prstGeom>
          <a:noFill/>
          <a:ln w="9525">
            <a:noFill/>
            <a:miter lim="800000"/>
            <a:headEnd/>
            <a:tailEnd/>
          </a:ln>
        </p:spPr>
        <p:txBody>
          <a:bodyPr wrap="none">
            <a:spAutoFit/>
          </a:bodyPr>
          <a:lstStyle/>
          <a:p>
            <a:r>
              <a:rPr lang="en-US"/>
              <a:t>Forage Yield</a:t>
            </a:r>
          </a:p>
        </p:txBody>
      </p:sp>
      <p:sp>
        <p:nvSpPr>
          <p:cNvPr id="78858" name="Text Box 8"/>
          <p:cNvSpPr txBox="1">
            <a:spLocks noChangeArrowheads="1"/>
          </p:cNvSpPr>
          <p:nvPr/>
        </p:nvSpPr>
        <p:spPr bwMode="auto">
          <a:xfrm>
            <a:off x="1422400" y="5783263"/>
            <a:ext cx="523875" cy="369887"/>
          </a:xfrm>
          <a:prstGeom prst="rect">
            <a:avLst/>
          </a:prstGeom>
          <a:noFill/>
          <a:ln w="9525">
            <a:noFill/>
            <a:miter lim="800000"/>
            <a:headEnd/>
            <a:tailEnd/>
          </a:ln>
        </p:spPr>
        <p:txBody>
          <a:bodyPr wrap="none">
            <a:spAutoFit/>
          </a:bodyPr>
          <a:lstStyle/>
          <a:p>
            <a:r>
              <a:rPr lang="en-US"/>
              <a:t>Feb</a:t>
            </a:r>
          </a:p>
        </p:txBody>
      </p:sp>
      <p:sp>
        <p:nvSpPr>
          <p:cNvPr id="78859" name="Text Box 9"/>
          <p:cNvSpPr txBox="1">
            <a:spLocks noChangeArrowheads="1"/>
          </p:cNvSpPr>
          <p:nvPr/>
        </p:nvSpPr>
        <p:spPr bwMode="auto">
          <a:xfrm>
            <a:off x="7315200" y="5783263"/>
            <a:ext cx="539750" cy="369887"/>
          </a:xfrm>
          <a:prstGeom prst="rect">
            <a:avLst/>
          </a:prstGeom>
          <a:noFill/>
          <a:ln w="9525">
            <a:noFill/>
            <a:miter lim="800000"/>
            <a:headEnd/>
            <a:tailEnd/>
          </a:ln>
        </p:spPr>
        <p:txBody>
          <a:bodyPr wrap="none">
            <a:spAutoFit/>
          </a:bodyPr>
          <a:lstStyle/>
          <a:p>
            <a:r>
              <a:rPr lang="en-US"/>
              <a:t>Dec</a:t>
            </a:r>
          </a:p>
        </p:txBody>
      </p:sp>
      <p:sp>
        <p:nvSpPr>
          <p:cNvPr id="78860" name="Text Box 11"/>
          <p:cNvSpPr txBox="1">
            <a:spLocks noChangeArrowheads="1"/>
          </p:cNvSpPr>
          <p:nvPr/>
        </p:nvSpPr>
        <p:spPr bwMode="white">
          <a:xfrm>
            <a:off x="1287463" y="2590800"/>
            <a:ext cx="1392237" cy="646113"/>
          </a:xfrm>
          <a:prstGeom prst="rect">
            <a:avLst/>
          </a:prstGeom>
          <a:noFill/>
          <a:ln w="9525">
            <a:noFill/>
            <a:miter lim="800000"/>
            <a:headEnd/>
            <a:tailEnd/>
          </a:ln>
        </p:spPr>
        <p:txBody>
          <a:bodyPr wrap="none">
            <a:spAutoFit/>
          </a:bodyPr>
          <a:lstStyle/>
          <a:p>
            <a:pPr algn="ctr"/>
            <a:r>
              <a:rPr lang="en-US" b="1"/>
              <a:t>Cool Season </a:t>
            </a:r>
          </a:p>
          <a:p>
            <a:pPr algn="ctr"/>
            <a:r>
              <a:rPr lang="en-US" b="1"/>
              <a:t>Grass</a:t>
            </a:r>
          </a:p>
        </p:txBody>
      </p:sp>
      <p:sp>
        <p:nvSpPr>
          <p:cNvPr id="80909" name="Text Box 13"/>
          <p:cNvSpPr txBox="1">
            <a:spLocks noChangeArrowheads="1"/>
          </p:cNvSpPr>
          <p:nvPr/>
        </p:nvSpPr>
        <p:spPr bwMode="white">
          <a:xfrm>
            <a:off x="5721350" y="2754313"/>
            <a:ext cx="1289050" cy="369887"/>
          </a:xfrm>
          <a:prstGeom prst="rect">
            <a:avLst/>
          </a:prstGeom>
          <a:noFill/>
          <a:ln w="9525">
            <a:noFill/>
            <a:miter lim="800000"/>
            <a:headEnd/>
            <a:tailEnd/>
          </a:ln>
        </p:spPr>
        <p:txBody>
          <a:bodyPr wrap="none">
            <a:spAutoFit/>
          </a:bodyPr>
          <a:lstStyle/>
          <a:p>
            <a:r>
              <a:rPr lang="en-US" b="1"/>
              <a:t>Pearl Millet</a:t>
            </a:r>
          </a:p>
        </p:txBody>
      </p:sp>
      <p:sp>
        <p:nvSpPr>
          <p:cNvPr id="78862" name="Line 14"/>
          <p:cNvSpPr>
            <a:spLocks noChangeShapeType="1"/>
          </p:cNvSpPr>
          <p:nvPr/>
        </p:nvSpPr>
        <p:spPr bwMode="auto">
          <a:xfrm>
            <a:off x="2133600" y="3200400"/>
            <a:ext cx="304800" cy="1524000"/>
          </a:xfrm>
          <a:prstGeom prst="line">
            <a:avLst/>
          </a:prstGeom>
          <a:noFill/>
          <a:ln w="38100">
            <a:solidFill>
              <a:schemeClr val="tx1"/>
            </a:solidFill>
            <a:round/>
            <a:headEnd/>
            <a:tailEnd type="triangle" w="med" len="med"/>
          </a:ln>
        </p:spPr>
        <p:txBody>
          <a:bodyPr/>
          <a:lstStyle/>
          <a:p>
            <a:endParaRPr lang="en-US"/>
          </a:p>
        </p:txBody>
      </p:sp>
      <p:sp>
        <p:nvSpPr>
          <p:cNvPr id="80911" name="Line 15"/>
          <p:cNvSpPr>
            <a:spLocks noChangeShapeType="1"/>
          </p:cNvSpPr>
          <p:nvPr/>
        </p:nvSpPr>
        <p:spPr bwMode="auto">
          <a:xfrm>
            <a:off x="4572000" y="2514600"/>
            <a:ext cx="228600" cy="838200"/>
          </a:xfrm>
          <a:prstGeom prst="line">
            <a:avLst/>
          </a:prstGeom>
          <a:noFill/>
          <a:ln w="38100">
            <a:solidFill>
              <a:schemeClr val="tx1"/>
            </a:solidFill>
            <a:round/>
            <a:headEnd/>
            <a:tailEnd type="triangle" w="med" len="med"/>
          </a:ln>
        </p:spPr>
        <p:txBody>
          <a:bodyPr/>
          <a:lstStyle/>
          <a:p>
            <a:endParaRPr lang="en-US"/>
          </a:p>
        </p:txBody>
      </p:sp>
      <p:sp>
        <p:nvSpPr>
          <p:cNvPr id="80912" name="Text Box 16"/>
          <p:cNvSpPr txBox="1">
            <a:spLocks noChangeArrowheads="1"/>
          </p:cNvSpPr>
          <p:nvPr/>
        </p:nvSpPr>
        <p:spPr bwMode="white">
          <a:xfrm>
            <a:off x="3997325" y="2068513"/>
            <a:ext cx="1260475" cy="369887"/>
          </a:xfrm>
          <a:prstGeom prst="rect">
            <a:avLst/>
          </a:prstGeom>
          <a:noFill/>
          <a:ln w="9525">
            <a:noFill/>
            <a:miter lim="800000"/>
            <a:headEnd/>
            <a:tailEnd/>
          </a:ln>
        </p:spPr>
        <p:txBody>
          <a:bodyPr wrap="none">
            <a:spAutoFit/>
          </a:bodyPr>
          <a:lstStyle/>
          <a:p>
            <a:r>
              <a:rPr lang="en-US" b="1"/>
              <a:t>Sudangrass</a:t>
            </a:r>
          </a:p>
        </p:txBody>
      </p:sp>
      <p:sp>
        <p:nvSpPr>
          <p:cNvPr id="80913" name="Freeform 17"/>
          <p:cNvSpPr>
            <a:spLocks/>
          </p:cNvSpPr>
          <p:nvPr/>
        </p:nvSpPr>
        <p:spPr bwMode="auto">
          <a:xfrm>
            <a:off x="3505200" y="3268663"/>
            <a:ext cx="2727325" cy="2370137"/>
          </a:xfrm>
          <a:custGeom>
            <a:avLst/>
            <a:gdLst>
              <a:gd name="T0" fmla="*/ 0 w 1718"/>
              <a:gd name="T1" fmla="*/ 2147483647 h 1493"/>
              <a:gd name="T2" fmla="*/ 2147483647 w 1718"/>
              <a:gd name="T3" fmla="*/ 2147483647 h 1493"/>
              <a:gd name="T4" fmla="*/ 2147483647 w 1718"/>
              <a:gd name="T5" fmla="*/ 2147483647 h 1493"/>
              <a:gd name="T6" fmla="*/ 2147483647 w 1718"/>
              <a:gd name="T7" fmla="*/ 2147483647 h 1493"/>
              <a:gd name="T8" fmla="*/ 0 60000 65536"/>
              <a:gd name="T9" fmla="*/ 0 60000 65536"/>
              <a:gd name="T10" fmla="*/ 0 60000 65536"/>
              <a:gd name="T11" fmla="*/ 0 60000 65536"/>
              <a:gd name="T12" fmla="*/ 0 w 1718"/>
              <a:gd name="T13" fmla="*/ 0 h 1493"/>
              <a:gd name="T14" fmla="*/ 1718 w 1718"/>
              <a:gd name="T15" fmla="*/ 1493 h 1493"/>
            </a:gdLst>
            <a:ahLst/>
            <a:cxnLst>
              <a:cxn ang="T8">
                <a:pos x="T0" y="T1"/>
              </a:cxn>
              <a:cxn ang="T9">
                <a:pos x="T2" y="T3"/>
              </a:cxn>
              <a:cxn ang="T10">
                <a:pos x="T4" y="T5"/>
              </a:cxn>
              <a:cxn ang="T11">
                <a:pos x="T6" y="T7"/>
              </a:cxn>
            </a:cxnLst>
            <a:rect l="T12" t="T13" r="T14" b="T15"/>
            <a:pathLst>
              <a:path w="1718" h="1493">
                <a:moveTo>
                  <a:pt x="0" y="1493"/>
                </a:moveTo>
                <a:cubicBezTo>
                  <a:pt x="68" y="1282"/>
                  <a:pt x="183" y="441"/>
                  <a:pt x="406" y="227"/>
                </a:cubicBezTo>
                <a:cubicBezTo>
                  <a:pt x="629" y="13"/>
                  <a:pt x="1118" y="0"/>
                  <a:pt x="1337" y="210"/>
                </a:cubicBezTo>
                <a:cubicBezTo>
                  <a:pt x="1556" y="420"/>
                  <a:pt x="1639" y="1220"/>
                  <a:pt x="1718" y="1486"/>
                </a:cubicBezTo>
              </a:path>
            </a:pathLst>
          </a:custGeom>
          <a:solidFill>
            <a:srgbClr val="FFFF00">
              <a:alpha val="85097"/>
            </a:srgbClr>
          </a:solidFill>
          <a:ln w="9525">
            <a:solidFill>
              <a:schemeClr val="tx1"/>
            </a:solidFill>
            <a:round/>
            <a:headEnd/>
            <a:tailEnd/>
          </a:ln>
        </p:spPr>
        <p:txBody>
          <a:bodyPr/>
          <a:lstStyle/>
          <a:p>
            <a:endParaRPr lang="en-US"/>
          </a:p>
        </p:txBody>
      </p:sp>
      <p:sp>
        <p:nvSpPr>
          <p:cNvPr id="80914" name="Freeform 18"/>
          <p:cNvSpPr>
            <a:spLocks/>
          </p:cNvSpPr>
          <p:nvPr/>
        </p:nvSpPr>
        <p:spPr bwMode="auto">
          <a:xfrm>
            <a:off x="3505200" y="3582988"/>
            <a:ext cx="2743200" cy="2055812"/>
          </a:xfrm>
          <a:custGeom>
            <a:avLst/>
            <a:gdLst>
              <a:gd name="T0" fmla="*/ 0 w 1728"/>
              <a:gd name="T1" fmla="*/ 2147483647 h 1295"/>
              <a:gd name="T2" fmla="*/ 2147483647 w 1728"/>
              <a:gd name="T3" fmla="*/ 2147483647 h 1295"/>
              <a:gd name="T4" fmla="*/ 2147483647 w 1728"/>
              <a:gd name="T5" fmla="*/ 2147483647 h 1295"/>
              <a:gd name="T6" fmla="*/ 2147483647 w 1728"/>
              <a:gd name="T7" fmla="*/ 2147483647 h 1295"/>
              <a:gd name="T8" fmla="*/ 0 60000 65536"/>
              <a:gd name="T9" fmla="*/ 0 60000 65536"/>
              <a:gd name="T10" fmla="*/ 0 60000 65536"/>
              <a:gd name="T11" fmla="*/ 0 60000 65536"/>
              <a:gd name="T12" fmla="*/ 0 w 1728"/>
              <a:gd name="T13" fmla="*/ 0 h 1295"/>
              <a:gd name="T14" fmla="*/ 1728 w 1728"/>
              <a:gd name="T15" fmla="*/ 1295 h 1295"/>
            </a:gdLst>
            <a:ahLst/>
            <a:cxnLst>
              <a:cxn ang="T8">
                <a:pos x="T0" y="T1"/>
              </a:cxn>
              <a:cxn ang="T9">
                <a:pos x="T2" y="T3"/>
              </a:cxn>
              <a:cxn ang="T10">
                <a:pos x="T4" y="T5"/>
              </a:cxn>
              <a:cxn ang="T11">
                <a:pos x="T6" y="T7"/>
              </a:cxn>
            </a:cxnLst>
            <a:rect l="T12" t="T13" r="T14" b="T15"/>
            <a:pathLst>
              <a:path w="1728" h="1295">
                <a:moveTo>
                  <a:pt x="0" y="1295"/>
                </a:moveTo>
                <a:cubicBezTo>
                  <a:pt x="78" y="1108"/>
                  <a:pt x="250" y="342"/>
                  <a:pt x="468" y="171"/>
                </a:cubicBezTo>
                <a:cubicBezTo>
                  <a:pt x="686" y="0"/>
                  <a:pt x="1100" y="84"/>
                  <a:pt x="1310" y="269"/>
                </a:cubicBezTo>
                <a:cubicBezTo>
                  <a:pt x="1520" y="454"/>
                  <a:pt x="1641" y="1073"/>
                  <a:pt x="1728" y="1284"/>
                </a:cubicBezTo>
              </a:path>
            </a:pathLst>
          </a:custGeom>
          <a:solidFill>
            <a:srgbClr val="009900">
              <a:alpha val="85097"/>
            </a:srgbClr>
          </a:solidFill>
          <a:ln w="9525">
            <a:solidFill>
              <a:schemeClr val="tx1"/>
            </a:solidFill>
            <a:round/>
            <a:headEnd/>
            <a:tailEnd/>
          </a:ln>
        </p:spPr>
        <p:txBody>
          <a:bodyPr/>
          <a:lstStyle/>
          <a:p>
            <a:endParaRPr lang="en-US"/>
          </a:p>
        </p:txBody>
      </p:sp>
      <p:sp>
        <p:nvSpPr>
          <p:cNvPr id="80908" name="Line 12"/>
          <p:cNvSpPr>
            <a:spLocks noChangeShapeType="1"/>
          </p:cNvSpPr>
          <p:nvPr/>
        </p:nvSpPr>
        <p:spPr bwMode="auto">
          <a:xfrm flipH="1">
            <a:off x="5486400" y="3124200"/>
            <a:ext cx="762000" cy="876300"/>
          </a:xfrm>
          <a:prstGeom prst="line">
            <a:avLst/>
          </a:prstGeom>
          <a:noFill/>
          <a:ln w="38100">
            <a:solidFill>
              <a:schemeClr val="tx1"/>
            </a:solidFill>
            <a:round/>
            <a:headEnd/>
            <a:tailEnd type="triangle" w="med" len="med"/>
          </a:ln>
        </p:spPr>
        <p:txBody>
          <a:bodyPr/>
          <a:lstStyle/>
          <a:p>
            <a:endParaRPr lang="en-US"/>
          </a:p>
        </p:txBody>
      </p:sp>
      <p:grpSp>
        <p:nvGrpSpPr>
          <p:cNvPr id="2" name="Group 19"/>
          <p:cNvGrpSpPr>
            <a:grpSpLocks/>
          </p:cNvGrpSpPr>
          <p:nvPr/>
        </p:nvGrpSpPr>
        <p:grpSpPr bwMode="auto">
          <a:xfrm>
            <a:off x="1143000" y="1981200"/>
            <a:ext cx="7086600" cy="3657600"/>
            <a:chOff x="720" y="1318"/>
            <a:chExt cx="4464" cy="2304"/>
          </a:xfrm>
        </p:grpSpPr>
        <p:sp>
          <p:nvSpPr>
            <p:cNvPr id="52247" name="Line 20"/>
            <p:cNvSpPr>
              <a:spLocks noChangeShapeType="1"/>
            </p:cNvSpPr>
            <p:nvPr/>
          </p:nvSpPr>
          <p:spPr bwMode="auto">
            <a:xfrm>
              <a:off x="720" y="1318"/>
              <a:ext cx="0" cy="2304"/>
            </a:xfrm>
            <a:prstGeom prst="line">
              <a:avLst/>
            </a:prstGeom>
            <a:noFill/>
            <a:ln w="19050">
              <a:solidFill>
                <a:schemeClr val="tx1"/>
              </a:solidFill>
              <a:round/>
              <a:headEnd/>
              <a:tailEnd/>
            </a:ln>
          </p:spPr>
          <p:txBody>
            <a:bodyPr/>
            <a:lstStyle/>
            <a:p>
              <a:pPr>
                <a:defRPr/>
              </a:pPr>
              <a:endParaRPr lang="en-US" dirty="0">
                <a:ln>
                  <a:solidFill>
                    <a:schemeClr val="tx1"/>
                  </a:solidFill>
                </a:ln>
              </a:endParaRPr>
            </a:p>
          </p:txBody>
        </p:sp>
        <p:sp>
          <p:nvSpPr>
            <p:cNvPr id="52248" name="Line 21"/>
            <p:cNvSpPr>
              <a:spLocks noChangeShapeType="1"/>
            </p:cNvSpPr>
            <p:nvPr/>
          </p:nvSpPr>
          <p:spPr bwMode="auto">
            <a:xfrm flipH="1">
              <a:off x="720" y="3600"/>
              <a:ext cx="4464" cy="0"/>
            </a:xfrm>
            <a:prstGeom prst="line">
              <a:avLst/>
            </a:prstGeom>
            <a:noFill/>
            <a:ln w="19050">
              <a:solidFill>
                <a:schemeClr val="tx1"/>
              </a:solidFill>
              <a:round/>
              <a:headEnd/>
              <a:tailEnd/>
            </a:ln>
          </p:spPr>
          <p:txBody>
            <a:bodyPr/>
            <a:lstStyle/>
            <a:p>
              <a:pPr>
                <a:defRPr/>
              </a:pPr>
              <a:endParaRPr lang="en-US" dirty="0">
                <a:ln>
                  <a:solidFill>
                    <a:schemeClr val="tx1"/>
                  </a:solidFill>
                </a:ln>
              </a:endParaRPr>
            </a:p>
          </p:txBody>
        </p:sp>
      </p:grpSp>
      <p:sp>
        <p:nvSpPr>
          <p:cNvPr id="80919" name="Text Box 23"/>
          <p:cNvSpPr txBox="1">
            <a:spLocks noChangeArrowheads="1"/>
          </p:cNvSpPr>
          <p:nvPr/>
        </p:nvSpPr>
        <p:spPr bwMode="white">
          <a:xfrm>
            <a:off x="6973888" y="3592513"/>
            <a:ext cx="1103312" cy="369887"/>
          </a:xfrm>
          <a:prstGeom prst="rect">
            <a:avLst/>
          </a:prstGeom>
          <a:noFill/>
          <a:ln w="9525">
            <a:noFill/>
            <a:miter lim="800000"/>
            <a:headEnd/>
            <a:tailEnd/>
          </a:ln>
        </p:spPr>
        <p:txBody>
          <a:bodyPr wrap="none">
            <a:spAutoFit/>
          </a:bodyPr>
          <a:lstStyle/>
          <a:p>
            <a:r>
              <a:rPr lang="en-US" b="1" dirty="0"/>
              <a:t>Crabgrass</a:t>
            </a:r>
          </a:p>
        </p:txBody>
      </p:sp>
      <p:sp>
        <p:nvSpPr>
          <p:cNvPr id="28" name="Freeform 17"/>
          <p:cNvSpPr>
            <a:spLocks/>
          </p:cNvSpPr>
          <p:nvPr/>
        </p:nvSpPr>
        <p:spPr bwMode="auto">
          <a:xfrm>
            <a:off x="3941762" y="3956871"/>
            <a:ext cx="2424113" cy="1646238"/>
          </a:xfrm>
          <a:custGeom>
            <a:avLst/>
            <a:gdLst>
              <a:gd name="T0" fmla="*/ 0 w 1527"/>
              <a:gd name="T1" fmla="*/ 2147483647 h 785"/>
              <a:gd name="T2" fmla="*/ 2147483647 w 1527"/>
              <a:gd name="T3" fmla="*/ 2147483647 h 785"/>
              <a:gd name="T4" fmla="*/ 2147483647 w 1527"/>
              <a:gd name="T5" fmla="*/ 2147483647 h 785"/>
              <a:gd name="T6" fmla="*/ 2147483647 w 1527"/>
              <a:gd name="T7" fmla="*/ 2147483647 h 785"/>
              <a:gd name="T8" fmla="*/ 0 60000 65536"/>
              <a:gd name="T9" fmla="*/ 0 60000 65536"/>
              <a:gd name="T10" fmla="*/ 0 60000 65536"/>
              <a:gd name="T11" fmla="*/ 0 60000 65536"/>
              <a:gd name="T12" fmla="*/ 0 w 1527"/>
              <a:gd name="T13" fmla="*/ 0 h 785"/>
              <a:gd name="T14" fmla="*/ 1527 w 1527"/>
              <a:gd name="T15" fmla="*/ 785 h 785"/>
            </a:gdLst>
            <a:ahLst/>
            <a:cxnLst>
              <a:cxn ang="T8">
                <a:pos x="T0" y="T1"/>
              </a:cxn>
              <a:cxn ang="T9">
                <a:pos x="T2" y="T3"/>
              </a:cxn>
              <a:cxn ang="T10">
                <a:pos x="T4" y="T5"/>
              </a:cxn>
              <a:cxn ang="T11">
                <a:pos x="T6" y="T7"/>
              </a:cxn>
            </a:cxnLst>
            <a:rect l="T12" t="T13" r="T14" b="T15"/>
            <a:pathLst>
              <a:path w="1527" h="785">
                <a:moveTo>
                  <a:pt x="0" y="785"/>
                </a:moveTo>
                <a:cubicBezTo>
                  <a:pt x="51" y="683"/>
                  <a:pt x="118" y="290"/>
                  <a:pt x="298" y="175"/>
                </a:cubicBezTo>
                <a:cubicBezTo>
                  <a:pt x="478" y="60"/>
                  <a:pt x="875" y="0"/>
                  <a:pt x="1080" y="98"/>
                </a:cubicBezTo>
                <a:cubicBezTo>
                  <a:pt x="1285" y="196"/>
                  <a:pt x="1434" y="627"/>
                  <a:pt x="1527" y="766"/>
                </a:cubicBezTo>
              </a:path>
            </a:pathLst>
          </a:custGeom>
          <a:solidFill>
            <a:schemeClr val="accent4">
              <a:lumMod val="50000"/>
              <a:alpha val="85097"/>
            </a:schemeClr>
          </a:solidFill>
          <a:ln w="9525">
            <a:solidFill>
              <a:schemeClr val="tx1"/>
            </a:solidFill>
            <a:round/>
            <a:headEnd/>
            <a:tailEnd/>
          </a:ln>
        </p:spPr>
        <p:txBody>
          <a:bodyPr/>
          <a:lstStyle/>
          <a:p>
            <a:pPr>
              <a:defRPr/>
            </a:pPr>
            <a:endParaRPr lang="en-US" dirty="0"/>
          </a:p>
        </p:txBody>
      </p:sp>
      <p:sp>
        <p:nvSpPr>
          <p:cNvPr id="26" name="Freeform 17"/>
          <p:cNvSpPr>
            <a:spLocks/>
          </p:cNvSpPr>
          <p:nvPr/>
        </p:nvSpPr>
        <p:spPr bwMode="auto">
          <a:xfrm>
            <a:off x="3946525" y="4362450"/>
            <a:ext cx="2424113" cy="1246188"/>
          </a:xfrm>
          <a:custGeom>
            <a:avLst/>
            <a:gdLst>
              <a:gd name="T0" fmla="*/ 0 w 1527"/>
              <a:gd name="T1" fmla="*/ 2147483647 h 785"/>
              <a:gd name="T2" fmla="*/ 2147483647 w 1527"/>
              <a:gd name="T3" fmla="*/ 2147483647 h 785"/>
              <a:gd name="T4" fmla="*/ 2147483647 w 1527"/>
              <a:gd name="T5" fmla="*/ 2147483647 h 785"/>
              <a:gd name="T6" fmla="*/ 2147483647 w 1527"/>
              <a:gd name="T7" fmla="*/ 2147483647 h 785"/>
              <a:gd name="T8" fmla="*/ 0 60000 65536"/>
              <a:gd name="T9" fmla="*/ 0 60000 65536"/>
              <a:gd name="T10" fmla="*/ 0 60000 65536"/>
              <a:gd name="T11" fmla="*/ 0 60000 65536"/>
              <a:gd name="T12" fmla="*/ 0 w 1527"/>
              <a:gd name="T13" fmla="*/ 0 h 785"/>
              <a:gd name="T14" fmla="*/ 1527 w 1527"/>
              <a:gd name="T15" fmla="*/ 785 h 785"/>
            </a:gdLst>
            <a:ahLst/>
            <a:cxnLst>
              <a:cxn ang="T8">
                <a:pos x="T0" y="T1"/>
              </a:cxn>
              <a:cxn ang="T9">
                <a:pos x="T2" y="T3"/>
              </a:cxn>
              <a:cxn ang="T10">
                <a:pos x="T4" y="T5"/>
              </a:cxn>
              <a:cxn ang="T11">
                <a:pos x="T6" y="T7"/>
              </a:cxn>
            </a:cxnLst>
            <a:rect l="T12" t="T13" r="T14" b="T15"/>
            <a:pathLst>
              <a:path w="1527" h="785">
                <a:moveTo>
                  <a:pt x="0" y="785"/>
                </a:moveTo>
                <a:cubicBezTo>
                  <a:pt x="51" y="683"/>
                  <a:pt x="118" y="290"/>
                  <a:pt x="298" y="175"/>
                </a:cubicBezTo>
                <a:cubicBezTo>
                  <a:pt x="478" y="60"/>
                  <a:pt x="875" y="0"/>
                  <a:pt x="1080" y="98"/>
                </a:cubicBezTo>
                <a:cubicBezTo>
                  <a:pt x="1285" y="196"/>
                  <a:pt x="1434" y="627"/>
                  <a:pt x="1527" y="766"/>
                </a:cubicBezTo>
              </a:path>
            </a:pathLst>
          </a:custGeom>
          <a:solidFill>
            <a:schemeClr val="accent5">
              <a:lumMod val="75000"/>
              <a:alpha val="85097"/>
            </a:schemeClr>
          </a:solidFill>
          <a:ln w="9525">
            <a:solidFill>
              <a:schemeClr val="tx1"/>
            </a:solidFill>
            <a:round/>
            <a:headEnd/>
            <a:tailEnd/>
          </a:ln>
        </p:spPr>
        <p:txBody>
          <a:bodyPr/>
          <a:lstStyle/>
          <a:p>
            <a:pPr>
              <a:defRPr/>
            </a:pPr>
            <a:endParaRPr lang="en-US" dirty="0"/>
          </a:p>
        </p:txBody>
      </p:sp>
      <p:sp>
        <p:nvSpPr>
          <p:cNvPr id="80920" name="Line 24"/>
          <p:cNvSpPr>
            <a:spLocks noChangeShapeType="1"/>
          </p:cNvSpPr>
          <p:nvPr/>
        </p:nvSpPr>
        <p:spPr bwMode="auto">
          <a:xfrm flipH="1">
            <a:off x="5743575" y="3962400"/>
            <a:ext cx="1676400" cy="795338"/>
          </a:xfrm>
          <a:prstGeom prst="line">
            <a:avLst/>
          </a:prstGeom>
          <a:noFill/>
          <a:ln w="38100">
            <a:solidFill>
              <a:schemeClr val="tx1"/>
            </a:solidFill>
            <a:round/>
            <a:headEnd/>
            <a:tailEnd type="triangle" w="med" len="med"/>
          </a:ln>
        </p:spPr>
        <p:txBody>
          <a:bodyPr/>
          <a:lstStyle/>
          <a:p>
            <a:endParaRPr lang="en-US"/>
          </a:p>
        </p:txBody>
      </p:sp>
      <p:sp>
        <p:nvSpPr>
          <p:cNvPr id="29" name="Line 24"/>
          <p:cNvSpPr>
            <a:spLocks noChangeShapeType="1"/>
          </p:cNvSpPr>
          <p:nvPr/>
        </p:nvSpPr>
        <p:spPr bwMode="auto">
          <a:xfrm flipH="1">
            <a:off x="5638800" y="3352800"/>
            <a:ext cx="1600200" cy="976179"/>
          </a:xfrm>
          <a:prstGeom prst="line">
            <a:avLst/>
          </a:prstGeom>
          <a:noFill/>
          <a:ln w="38100">
            <a:solidFill>
              <a:schemeClr val="tx1"/>
            </a:solidFill>
            <a:round/>
            <a:headEnd/>
            <a:tailEnd type="triangle" w="med" len="med"/>
          </a:ln>
        </p:spPr>
        <p:txBody>
          <a:bodyPr/>
          <a:lstStyle/>
          <a:p>
            <a:endParaRPr lang="en-US"/>
          </a:p>
        </p:txBody>
      </p:sp>
      <p:sp>
        <p:nvSpPr>
          <p:cNvPr id="30" name="Text Box 23"/>
          <p:cNvSpPr txBox="1">
            <a:spLocks noChangeArrowheads="1"/>
          </p:cNvSpPr>
          <p:nvPr/>
        </p:nvSpPr>
        <p:spPr bwMode="white">
          <a:xfrm>
            <a:off x="7269323" y="3083719"/>
            <a:ext cx="628698" cy="369332"/>
          </a:xfrm>
          <a:prstGeom prst="rect">
            <a:avLst/>
          </a:prstGeom>
          <a:noFill/>
          <a:ln w="9525">
            <a:noFill/>
            <a:miter lim="800000"/>
            <a:headEnd/>
            <a:tailEnd/>
          </a:ln>
        </p:spPr>
        <p:txBody>
          <a:bodyPr wrap="none">
            <a:spAutoFit/>
          </a:bodyPr>
          <a:lstStyle/>
          <a:p>
            <a:r>
              <a:rPr lang="en-US" b="1" dirty="0" err="1" smtClean="0"/>
              <a:t>Teff</a:t>
            </a:r>
            <a:endParaRPr lang="en-US" b="1" dirty="0"/>
          </a:p>
        </p:txBody>
      </p:sp>
    </p:spTree>
    <p:extLst>
      <p:ext uri="{BB962C8B-B14F-4D97-AF65-F5344CB8AC3E}">
        <p14:creationId xmlns:p14="http://schemas.microsoft.com/office/powerpoint/2010/main" val="174569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0913"/>
                                        </p:tgtEl>
                                        <p:attrNameLst>
                                          <p:attrName>style.visibility</p:attrName>
                                        </p:attrNameLst>
                                      </p:cBhvr>
                                      <p:to>
                                        <p:strVal val="visible"/>
                                      </p:to>
                                    </p:set>
                                    <p:animEffect transition="in" filter="blinds(horizontal)">
                                      <p:cBhvr>
                                        <p:cTn id="7" dur="500"/>
                                        <p:tgtEl>
                                          <p:spTgt spid="809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0911"/>
                                        </p:tgtEl>
                                        <p:attrNameLst>
                                          <p:attrName>style.visibility</p:attrName>
                                        </p:attrNameLst>
                                      </p:cBhvr>
                                      <p:to>
                                        <p:strVal val="visible"/>
                                      </p:to>
                                    </p:set>
                                    <p:animEffect transition="in" filter="blinds(horizontal)">
                                      <p:cBhvr>
                                        <p:cTn id="10" dur="500"/>
                                        <p:tgtEl>
                                          <p:spTgt spid="8091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0912"/>
                                        </p:tgtEl>
                                        <p:attrNameLst>
                                          <p:attrName>style.visibility</p:attrName>
                                        </p:attrNameLst>
                                      </p:cBhvr>
                                      <p:to>
                                        <p:strVal val="visible"/>
                                      </p:to>
                                    </p:set>
                                    <p:animEffect transition="in" filter="blinds(horizontal)">
                                      <p:cBhvr>
                                        <p:cTn id="13" dur="500"/>
                                        <p:tgtEl>
                                          <p:spTgt spid="8091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0914"/>
                                        </p:tgtEl>
                                        <p:attrNameLst>
                                          <p:attrName>style.visibility</p:attrName>
                                        </p:attrNameLst>
                                      </p:cBhvr>
                                      <p:to>
                                        <p:strVal val="visible"/>
                                      </p:to>
                                    </p:set>
                                    <p:animEffect transition="in" filter="blinds(horizontal)">
                                      <p:cBhvr>
                                        <p:cTn id="18" dur="500"/>
                                        <p:tgtEl>
                                          <p:spTgt spid="8091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80908"/>
                                        </p:tgtEl>
                                        <p:attrNameLst>
                                          <p:attrName>style.visibility</p:attrName>
                                        </p:attrNameLst>
                                      </p:cBhvr>
                                      <p:to>
                                        <p:strVal val="visible"/>
                                      </p:to>
                                    </p:set>
                                    <p:animEffect transition="in" filter="blinds(horizontal)">
                                      <p:cBhvr>
                                        <p:cTn id="21" dur="500"/>
                                        <p:tgtEl>
                                          <p:spTgt spid="8090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80909"/>
                                        </p:tgtEl>
                                        <p:attrNameLst>
                                          <p:attrName>style.visibility</p:attrName>
                                        </p:attrNameLst>
                                      </p:cBhvr>
                                      <p:to>
                                        <p:strVal val="visible"/>
                                      </p:to>
                                    </p:set>
                                    <p:animEffect transition="in" filter="blinds(horizontal)">
                                      <p:cBhvr>
                                        <p:cTn id="24" dur="500"/>
                                        <p:tgtEl>
                                          <p:spTgt spid="80909"/>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linds(horizontal)">
                                      <p:cBhvr>
                                        <p:cTn id="29" dur="500"/>
                                        <p:tgtEl>
                                          <p:spTgt spid="26"/>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80920"/>
                                        </p:tgtEl>
                                        <p:attrNameLst>
                                          <p:attrName>style.visibility</p:attrName>
                                        </p:attrNameLst>
                                      </p:cBhvr>
                                      <p:to>
                                        <p:strVal val="visible"/>
                                      </p:to>
                                    </p:set>
                                    <p:animEffect transition="in" filter="blinds(horizontal)">
                                      <p:cBhvr>
                                        <p:cTn id="32" dur="500"/>
                                        <p:tgtEl>
                                          <p:spTgt spid="80920"/>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80919"/>
                                        </p:tgtEl>
                                        <p:attrNameLst>
                                          <p:attrName>style.visibility</p:attrName>
                                        </p:attrNameLst>
                                      </p:cBhvr>
                                      <p:to>
                                        <p:strVal val="visible"/>
                                      </p:to>
                                    </p:set>
                                    <p:animEffect transition="in" filter="blinds(horizontal)">
                                      <p:cBhvr>
                                        <p:cTn id="35" dur="500"/>
                                        <p:tgtEl>
                                          <p:spTgt spid="80919"/>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linds(horizontal)">
                                      <p:cBhvr>
                                        <p:cTn id="40" dur="500"/>
                                        <p:tgtEl>
                                          <p:spTgt spid="28"/>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linds(horizontal)">
                                      <p:cBhvr>
                                        <p:cTn id="43" dur="500"/>
                                        <p:tgtEl>
                                          <p:spTgt spid="29"/>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blinds(horizontal)">
                                      <p:cBhvr>
                                        <p:cTn id="4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9" grpId="0"/>
      <p:bldP spid="80911" grpId="0" animBg="1"/>
      <p:bldP spid="80912" grpId="0"/>
      <p:bldP spid="80913" grpId="0" animBg="1"/>
      <p:bldP spid="80914" grpId="0" animBg="1"/>
      <p:bldP spid="80908" grpId="0" animBg="1"/>
      <p:bldP spid="80919" grpId="0"/>
      <p:bldP spid="28" grpId="0" animBg="1"/>
      <p:bldP spid="26" grpId="0" animBg="1"/>
      <p:bldP spid="80920" grpId="0" animBg="1"/>
      <p:bldP spid="29" grpId="0" animBg="1"/>
      <p:bldP spid="30"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5" name="Content Placeholder 2"/>
          <p:cNvSpPr>
            <a:spLocks noGrp="1"/>
          </p:cNvSpPr>
          <p:nvPr>
            <p:ph idx="1"/>
          </p:nvPr>
        </p:nvSpPr>
        <p:spPr>
          <a:xfrm>
            <a:off x="381000" y="1447800"/>
            <a:ext cx="5181600" cy="4800600"/>
          </a:xfrm>
        </p:spPr>
        <p:txBody>
          <a:bodyPr/>
          <a:lstStyle/>
          <a:p>
            <a:r>
              <a:rPr lang="en-US" dirty="0"/>
              <a:t>H</a:t>
            </a:r>
            <a:r>
              <a:rPr lang="en-US" dirty="0" smtClean="0"/>
              <a:t>igh quality forage</a:t>
            </a:r>
          </a:p>
          <a:p>
            <a:r>
              <a:rPr lang="en-US" dirty="0" smtClean="0"/>
              <a:t>Lower yielding than other WSG annuals</a:t>
            </a:r>
          </a:p>
          <a:p>
            <a:r>
              <a:rPr lang="en-US" dirty="0" smtClean="0"/>
              <a:t>Some grazing concerns</a:t>
            </a:r>
          </a:p>
          <a:p>
            <a:endParaRPr lang="en-US" dirty="0" smtClean="0"/>
          </a:p>
        </p:txBody>
      </p:sp>
      <p:pic>
        <p:nvPicPr>
          <p:cNvPr id="95236" name="Picture 2" descr="http://www.ipm.msu.edu/cat08field/images/5-15teffgra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733800"/>
            <a:ext cx="3048000" cy="228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5237" name="Picture 7" descr="te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0514" y="1447800"/>
            <a:ext cx="3048686" cy="1981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err="1" smtClean="0"/>
              <a:t>Teff</a:t>
            </a:r>
            <a:endParaRPr lang="en-US" dirty="0"/>
          </a:p>
        </p:txBody>
      </p:sp>
    </p:spTree>
    <p:extLst>
      <p:ext uri="{BB962C8B-B14F-4D97-AF65-F5344CB8AC3E}">
        <p14:creationId xmlns:p14="http://schemas.microsoft.com/office/powerpoint/2010/main" val="3833065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algn="ctr" eaLnBrk="1" hangingPunct="1"/>
            <a:r>
              <a:rPr lang="en-US" dirty="0" smtClean="0"/>
              <a:t>Crabgrass</a:t>
            </a:r>
          </a:p>
        </p:txBody>
      </p:sp>
      <p:sp>
        <p:nvSpPr>
          <p:cNvPr id="79875" name="Rectangle 3"/>
          <p:cNvSpPr>
            <a:spLocks noGrp="1" noChangeArrowheads="1"/>
          </p:cNvSpPr>
          <p:nvPr>
            <p:ph type="body" idx="1"/>
          </p:nvPr>
        </p:nvSpPr>
        <p:spPr>
          <a:xfrm>
            <a:off x="304800" y="1295400"/>
            <a:ext cx="4953000" cy="4800600"/>
          </a:xfrm>
        </p:spPr>
        <p:txBody>
          <a:bodyPr>
            <a:normAutofit lnSpcReduction="10000"/>
          </a:bodyPr>
          <a:lstStyle/>
          <a:p>
            <a:pPr eaLnBrk="1" hangingPunct="1"/>
            <a:r>
              <a:rPr lang="en-US" dirty="0" smtClean="0"/>
              <a:t>Medium yield potential </a:t>
            </a:r>
          </a:p>
          <a:p>
            <a:pPr eaLnBrk="1" hangingPunct="1"/>
            <a:r>
              <a:rPr lang="en-US" dirty="0" smtClean="0"/>
              <a:t>Good persistence if reseeding is managed properly</a:t>
            </a:r>
          </a:p>
          <a:p>
            <a:pPr eaLnBrk="1" hangingPunct="1"/>
            <a:r>
              <a:rPr lang="en-US" dirty="0" smtClean="0"/>
              <a:t>Good tolerance to:</a:t>
            </a:r>
          </a:p>
          <a:p>
            <a:pPr lvl="1"/>
            <a:r>
              <a:rPr lang="en-US" dirty="0" smtClean="0"/>
              <a:t>Heat stress</a:t>
            </a:r>
          </a:p>
          <a:p>
            <a:pPr lvl="1"/>
            <a:r>
              <a:rPr lang="en-US" dirty="0" smtClean="0"/>
              <a:t>Poor drainage</a:t>
            </a:r>
          </a:p>
          <a:p>
            <a:pPr lvl="1"/>
            <a:r>
              <a:rPr lang="en-US" dirty="0" smtClean="0"/>
              <a:t>Poor soil fertility </a:t>
            </a:r>
          </a:p>
          <a:p>
            <a:pPr eaLnBrk="1" hangingPunct="1"/>
            <a:r>
              <a:rPr lang="en-US" dirty="0" smtClean="0"/>
              <a:t>Fair tolerance to:</a:t>
            </a:r>
          </a:p>
          <a:p>
            <a:pPr lvl="1"/>
            <a:r>
              <a:rPr lang="en-US" dirty="0" smtClean="0"/>
              <a:t>Drought </a:t>
            </a:r>
          </a:p>
          <a:p>
            <a:pPr eaLnBrk="1" hangingPunct="1"/>
            <a:r>
              <a:rPr lang="en-US" dirty="0" smtClean="0"/>
              <a:t>Forage quality good if managed</a:t>
            </a:r>
          </a:p>
          <a:p>
            <a:pPr eaLnBrk="1" hangingPunct="1"/>
            <a:endParaRPr lang="en-US" dirty="0" smtClean="0"/>
          </a:p>
        </p:txBody>
      </p:sp>
      <p:pic>
        <p:nvPicPr>
          <p:cNvPr id="25601" name="Picture 1"/>
          <p:cNvPicPr>
            <a:picLocks noChangeAspect="1" noChangeArrowheads="1"/>
          </p:cNvPicPr>
          <p:nvPr/>
        </p:nvPicPr>
        <p:blipFill>
          <a:blip r:embed="rId3" cstate="print"/>
          <a:srcRect l="53438" t="62500" r="14375" b="11719"/>
          <a:stretch>
            <a:fillRect/>
          </a:stretch>
        </p:blipFill>
        <p:spPr bwMode="auto">
          <a:xfrm>
            <a:off x="4876800" y="3810000"/>
            <a:ext cx="3924300" cy="2514600"/>
          </a:xfrm>
          <a:prstGeom prst="rect">
            <a:avLst/>
          </a:prstGeom>
          <a:noFill/>
          <a:ln w="9525">
            <a:solidFill>
              <a:schemeClr val="tx1"/>
            </a:solidFill>
            <a:miter lim="800000"/>
            <a:headEnd/>
            <a:tailEnd/>
          </a:ln>
        </p:spPr>
      </p:pic>
      <p:pic>
        <p:nvPicPr>
          <p:cNvPr id="6" name="Picture 1"/>
          <p:cNvPicPr>
            <a:picLocks noChangeAspect="1" noChangeArrowheads="1"/>
          </p:cNvPicPr>
          <p:nvPr/>
        </p:nvPicPr>
        <p:blipFill>
          <a:blip r:embed="rId3" cstate="print"/>
          <a:srcRect l="53438" t="38281" r="27812" b="39844"/>
          <a:stretch>
            <a:fillRect/>
          </a:stretch>
        </p:blipFill>
        <p:spPr bwMode="auto">
          <a:xfrm>
            <a:off x="4953000" y="1524000"/>
            <a:ext cx="2286000" cy="2133600"/>
          </a:xfrm>
          <a:prstGeom prst="rect">
            <a:avLst/>
          </a:prstGeom>
          <a:noFill/>
          <a:ln w="9525">
            <a:solidFill>
              <a:schemeClr val="tx1"/>
            </a:solidFill>
            <a:miter lim="800000"/>
            <a:headEnd/>
            <a:tailEnd/>
          </a:ln>
        </p:spPr>
      </p:pic>
      <p:pic>
        <p:nvPicPr>
          <p:cNvPr id="7" name="Picture 1"/>
          <p:cNvPicPr>
            <a:picLocks noChangeAspect="1" noChangeArrowheads="1"/>
          </p:cNvPicPr>
          <p:nvPr/>
        </p:nvPicPr>
        <p:blipFill>
          <a:blip r:embed="rId3" cstate="print"/>
          <a:srcRect l="74063" t="38281" r="14375" b="39844"/>
          <a:stretch>
            <a:fillRect/>
          </a:stretch>
        </p:blipFill>
        <p:spPr bwMode="auto">
          <a:xfrm>
            <a:off x="7315200" y="1524000"/>
            <a:ext cx="1409700" cy="21336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18327052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Box 27"/>
          <p:cNvSpPr txBox="1">
            <a:spLocks noChangeArrowheads="1"/>
          </p:cNvSpPr>
          <p:nvPr/>
        </p:nvSpPr>
        <p:spPr bwMode="auto">
          <a:xfrm>
            <a:off x="533400" y="1600200"/>
            <a:ext cx="7924800" cy="4800600"/>
          </a:xfrm>
          <a:prstGeom prst="rect">
            <a:avLst/>
          </a:prstGeom>
          <a:noFill/>
          <a:ln w="9525">
            <a:noFill/>
            <a:miter lim="800000"/>
            <a:headEnd/>
            <a:tailEnd/>
          </a:ln>
        </p:spPr>
        <p:txBody>
          <a:bodyPr>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29" name="Freeform 2"/>
          <p:cNvSpPr>
            <a:spLocks/>
          </p:cNvSpPr>
          <p:nvPr/>
        </p:nvSpPr>
        <p:spPr bwMode="auto">
          <a:xfrm>
            <a:off x="2286000" y="3394075"/>
            <a:ext cx="4664075" cy="2197100"/>
          </a:xfrm>
          <a:custGeom>
            <a:avLst/>
            <a:gdLst/>
            <a:ahLst/>
            <a:cxnLst>
              <a:cxn ang="0">
                <a:pos x="0" y="1384"/>
              </a:cxn>
              <a:cxn ang="0">
                <a:pos x="422" y="194"/>
              </a:cxn>
              <a:cxn ang="0">
                <a:pos x="970" y="222"/>
              </a:cxn>
              <a:cxn ang="0">
                <a:pos x="1325" y="962"/>
              </a:cxn>
              <a:cxn ang="0">
                <a:pos x="1925" y="1088"/>
              </a:cxn>
              <a:cxn ang="0">
                <a:pos x="2304" y="888"/>
              </a:cxn>
              <a:cxn ang="0">
                <a:pos x="2666" y="927"/>
              </a:cxn>
              <a:cxn ang="0">
                <a:pos x="2890" y="1381"/>
              </a:cxn>
            </a:cxnLst>
            <a:rect l="0" t="0" r="r" b="b"/>
            <a:pathLst>
              <a:path w="2890" h="1384">
                <a:moveTo>
                  <a:pt x="0" y="1384"/>
                </a:moveTo>
                <a:cubicBezTo>
                  <a:pt x="70" y="1186"/>
                  <a:pt x="260" y="388"/>
                  <a:pt x="422" y="194"/>
                </a:cubicBezTo>
                <a:cubicBezTo>
                  <a:pt x="584" y="0"/>
                  <a:pt x="819" y="94"/>
                  <a:pt x="970" y="222"/>
                </a:cubicBezTo>
                <a:cubicBezTo>
                  <a:pt x="1121" y="350"/>
                  <a:pt x="1166" y="818"/>
                  <a:pt x="1325" y="962"/>
                </a:cubicBezTo>
                <a:cubicBezTo>
                  <a:pt x="1484" y="1106"/>
                  <a:pt x="1762" y="1100"/>
                  <a:pt x="1925" y="1088"/>
                </a:cubicBezTo>
                <a:cubicBezTo>
                  <a:pt x="2088" y="1076"/>
                  <a:pt x="2181" y="914"/>
                  <a:pt x="2304" y="888"/>
                </a:cubicBezTo>
                <a:cubicBezTo>
                  <a:pt x="2428" y="861"/>
                  <a:pt x="2569" y="845"/>
                  <a:pt x="2666" y="927"/>
                </a:cubicBezTo>
                <a:cubicBezTo>
                  <a:pt x="2764" y="1009"/>
                  <a:pt x="2844" y="1286"/>
                  <a:pt x="2890" y="1381"/>
                </a:cubicBezTo>
              </a:path>
            </a:pathLst>
          </a:custGeom>
          <a:solidFill>
            <a:srgbClr val="FF9900"/>
          </a:solidFill>
          <a:ln w="9525">
            <a:solidFill>
              <a:schemeClr val="tx1"/>
            </a:solidFill>
            <a:round/>
            <a:headEnd/>
            <a:tailEnd/>
          </a:ln>
          <a:effectLst/>
        </p:spPr>
        <p:txBody>
          <a:bodyPr/>
          <a:lstStyle/>
          <a:p>
            <a:pPr>
              <a:defRPr/>
            </a:pPr>
            <a:endParaRPr lang="en-US" dirty="0"/>
          </a:p>
        </p:txBody>
      </p:sp>
      <p:sp>
        <p:nvSpPr>
          <p:cNvPr id="46082" name="Rectangle 2"/>
          <p:cNvSpPr>
            <a:spLocks noGrp="1" noChangeArrowheads="1"/>
          </p:cNvSpPr>
          <p:nvPr>
            <p:ph type="title"/>
          </p:nvPr>
        </p:nvSpPr>
        <p:spPr>
          <a:xfrm>
            <a:off x="677863" y="-152400"/>
            <a:ext cx="7772400" cy="1143000"/>
          </a:xfrm>
        </p:spPr>
        <p:txBody>
          <a:bodyPr>
            <a:normAutofit/>
          </a:bodyPr>
          <a:lstStyle/>
          <a:p>
            <a:pPr eaLnBrk="1" hangingPunct="1">
              <a:defRPr/>
            </a:pPr>
            <a:r>
              <a:rPr lang="en-US" b="1" dirty="0" smtClean="0"/>
              <a:t>Native Warm-Season Grasses</a:t>
            </a:r>
          </a:p>
        </p:txBody>
      </p:sp>
      <p:sp>
        <p:nvSpPr>
          <p:cNvPr id="81925" name="Text Box 3"/>
          <p:cNvSpPr txBox="1">
            <a:spLocks noChangeArrowheads="1"/>
          </p:cNvSpPr>
          <p:nvPr/>
        </p:nvSpPr>
        <p:spPr bwMode="auto">
          <a:xfrm>
            <a:off x="2393950" y="5783263"/>
            <a:ext cx="519113" cy="369887"/>
          </a:xfrm>
          <a:prstGeom prst="rect">
            <a:avLst/>
          </a:prstGeom>
          <a:noFill/>
          <a:ln w="9525">
            <a:noFill/>
            <a:miter lim="800000"/>
            <a:headEnd/>
            <a:tailEnd/>
          </a:ln>
        </p:spPr>
        <p:txBody>
          <a:bodyPr wrap="none">
            <a:spAutoFit/>
          </a:bodyPr>
          <a:lstStyle/>
          <a:p>
            <a:r>
              <a:rPr lang="en-US"/>
              <a:t>Apr</a:t>
            </a:r>
          </a:p>
        </p:txBody>
      </p:sp>
      <p:sp>
        <p:nvSpPr>
          <p:cNvPr id="81926" name="Text Box 4"/>
          <p:cNvSpPr txBox="1">
            <a:spLocks noChangeArrowheads="1"/>
          </p:cNvSpPr>
          <p:nvPr/>
        </p:nvSpPr>
        <p:spPr bwMode="auto">
          <a:xfrm>
            <a:off x="4787900" y="5783263"/>
            <a:ext cx="549275" cy="369887"/>
          </a:xfrm>
          <a:prstGeom prst="rect">
            <a:avLst/>
          </a:prstGeom>
          <a:noFill/>
          <a:ln w="9525">
            <a:noFill/>
            <a:miter lim="800000"/>
            <a:headEnd/>
            <a:tailEnd/>
          </a:ln>
        </p:spPr>
        <p:txBody>
          <a:bodyPr wrap="none">
            <a:spAutoFit/>
          </a:bodyPr>
          <a:lstStyle/>
          <a:p>
            <a:r>
              <a:rPr lang="en-US"/>
              <a:t>Aug</a:t>
            </a:r>
          </a:p>
        </p:txBody>
      </p:sp>
      <p:sp>
        <p:nvSpPr>
          <p:cNvPr id="81927" name="Text Box 5"/>
          <p:cNvSpPr txBox="1">
            <a:spLocks noChangeArrowheads="1"/>
          </p:cNvSpPr>
          <p:nvPr/>
        </p:nvSpPr>
        <p:spPr bwMode="auto">
          <a:xfrm>
            <a:off x="6151563" y="5783263"/>
            <a:ext cx="511175" cy="369887"/>
          </a:xfrm>
          <a:prstGeom prst="rect">
            <a:avLst/>
          </a:prstGeom>
          <a:noFill/>
          <a:ln w="9525">
            <a:noFill/>
            <a:miter lim="800000"/>
            <a:headEnd/>
            <a:tailEnd/>
          </a:ln>
        </p:spPr>
        <p:txBody>
          <a:bodyPr wrap="none">
            <a:spAutoFit/>
          </a:bodyPr>
          <a:lstStyle/>
          <a:p>
            <a:r>
              <a:rPr lang="en-US"/>
              <a:t>Oct</a:t>
            </a:r>
          </a:p>
        </p:txBody>
      </p:sp>
      <p:sp>
        <p:nvSpPr>
          <p:cNvPr id="81928" name="Text Box 6"/>
          <p:cNvSpPr txBox="1">
            <a:spLocks noChangeArrowheads="1"/>
          </p:cNvSpPr>
          <p:nvPr/>
        </p:nvSpPr>
        <p:spPr bwMode="auto">
          <a:xfrm>
            <a:off x="3590925" y="5783263"/>
            <a:ext cx="501650" cy="369887"/>
          </a:xfrm>
          <a:prstGeom prst="rect">
            <a:avLst/>
          </a:prstGeom>
          <a:noFill/>
          <a:ln w="9525">
            <a:noFill/>
            <a:miter lim="800000"/>
            <a:headEnd/>
            <a:tailEnd/>
          </a:ln>
        </p:spPr>
        <p:txBody>
          <a:bodyPr wrap="none">
            <a:spAutoFit/>
          </a:bodyPr>
          <a:lstStyle/>
          <a:p>
            <a:r>
              <a:rPr lang="en-US"/>
              <a:t>Jun</a:t>
            </a:r>
          </a:p>
        </p:txBody>
      </p:sp>
      <p:sp>
        <p:nvSpPr>
          <p:cNvPr id="81929" name="Text Box 7"/>
          <p:cNvSpPr txBox="1">
            <a:spLocks noChangeArrowheads="1"/>
          </p:cNvSpPr>
          <p:nvPr/>
        </p:nvSpPr>
        <p:spPr bwMode="auto">
          <a:xfrm rot="-5400000">
            <a:off x="16669" y="3539332"/>
            <a:ext cx="1322387" cy="368300"/>
          </a:xfrm>
          <a:prstGeom prst="rect">
            <a:avLst/>
          </a:prstGeom>
          <a:noFill/>
          <a:ln w="9525">
            <a:noFill/>
            <a:miter lim="800000"/>
            <a:headEnd/>
            <a:tailEnd/>
          </a:ln>
        </p:spPr>
        <p:txBody>
          <a:bodyPr wrap="none">
            <a:spAutoFit/>
          </a:bodyPr>
          <a:lstStyle/>
          <a:p>
            <a:r>
              <a:rPr lang="en-US"/>
              <a:t>Forage Yield</a:t>
            </a:r>
          </a:p>
        </p:txBody>
      </p:sp>
      <p:sp>
        <p:nvSpPr>
          <p:cNvPr id="81930" name="Text Box 8"/>
          <p:cNvSpPr txBox="1">
            <a:spLocks noChangeArrowheads="1"/>
          </p:cNvSpPr>
          <p:nvPr/>
        </p:nvSpPr>
        <p:spPr bwMode="auto">
          <a:xfrm>
            <a:off x="1422400" y="5783263"/>
            <a:ext cx="523875" cy="369887"/>
          </a:xfrm>
          <a:prstGeom prst="rect">
            <a:avLst/>
          </a:prstGeom>
          <a:noFill/>
          <a:ln w="9525">
            <a:noFill/>
            <a:miter lim="800000"/>
            <a:headEnd/>
            <a:tailEnd/>
          </a:ln>
        </p:spPr>
        <p:txBody>
          <a:bodyPr wrap="none">
            <a:spAutoFit/>
          </a:bodyPr>
          <a:lstStyle/>
          <a:p>
            <a:r>
              <a:rPr lang="en-US"/>
              <a:t>Feb</a:t>
            </a:r>
          </a:p>
        </p:txBody>
      </p:sp>
      <p:sp>
        <p:nvSpPr>
          <p:cNvPr id="81931" name="Text Box 9"/>
          <p:cNvSpPr txBox="1">
            <a:spLocks noChangeArrowheads="1"/>
          </p:cNvSpPr>
          <p:nvPr/>
        </p:nvSpPr>
        <p:spPr bwMode="auto">
          <a:xfrm>
            <a:off x="7315200" y="5783263"/>
            <a:ext cx="539750" cy="369887"/>
          </a:xfrm>
          <a:prstGeom prst="rect">
            <a:avLst/>
          </a:prstGeom>
          <a:noFill/>
          <a:ln w="9525">
            <a:noFill/>
            <a:miter lim="800000"/>
            <a:headEnd/>
            <a:tailEnd/>
          </a:ln>
        </p:spPr>
        <p:txBody>
          <a:bodyPr wrap="none">
            <a:spAutoFit/>
          </a:bodyPr>
          <a:lstStyle/>
          <a:p>
            <a:r>
              <a:rPr lang="en-US"/>
              <a:t>Dec</a:t>
            </a:r>
          </a:p>
        </p:txBody>
      </p:sp>
      <p:sp>
        <p:nvSpPr>
          <p:cNvPr id="81932" name="Text Box 11"/>
          <p:cNvSpPr txBox="1">
            <a:spLocks noChangeArrowheads="1"/>
          </p:cNvSpPr>
          <p:nvPr/>
        </p:nvSpPr>
        <p:spPr bwMode="white">
          <a:xfrm>
            <a:off x="1427163" y="2590800"/>
            <a:ext cx="1392237" cy="646113"/>
          </a:xfrm>
          <a:prstGeom prst="rect">
            <a:avLst/>
          </a:prstGeom>
          <a:noFill/>
          <a:ln w="9525">
            <a:noFill/>
            <a:miter lim="800000"/>
            <a:headEnd/>
            <a:tailEnd/>
          </a:ln>
        </p:spPr>
        <p:txBody>
          <a:bodyPr wrap="none">
            <a:spAutoFit/>
          </a:bodyPr>
          <a:lstStyle/>
          <a:p>
            <a:pPr algn="ctr"/>
            <a:r>
              <a:rPr lang="en-US" b="1"/>
              <a:t>Cool Season </a:t>
            </a:r>
          </a:p>
          <a:p>
            <a:pPr algn="ctr"/>
            <a:r>
              <a:rPr lang="en-US" b="1"/>
              <a:t>Grass</a:t>
            </a:r>
          </a:p>
        </p:txBody>
      </p:sp>
      <p:sp>
        <p:nvSpPr>
          <p:cNvPr id="2" name="Line 12"/>
          <p:cNvSpPr>
            <a:spLocks noChangeShapeType="1"/>
          </p:cNvSpPr>
          <p:nvPr/>
        </p:nvSpPr>
        <p:spPr bwMode="auto">
          <a:xfrm flipH="1">
            <a:off x="5562600" y="2514600"/>
            <a:ext cx="1219200" cy="1371600"/>
          </a:xfrm>
          <a:prstGeom prst="line">
            <a:avLst/>
          </a:prstGeom>
          <a:noFill/>
          <a:ln w="38100">
            <a:solidFill>
              <a:schemeClr val="tx1"/>
            </a:solidFill>
            <a:round/>
            <a:headEnd/>
            <a:tailEnd type="triangle" w="med" len="med"/>
          </a:ln>
        </p:spPr>
        <p:txBody>
          <a:bodyPr/>
          <a:lstStyle/>
          <a:p>
            <a:pPr>
              <a:defRPr/>
            </a:pPr>
            <a:endParaRPr lang="en-US" dirty="0">
              <a:ln>
                <a:solidFill>
                  <a:schemeClr val="tx1"/>
                </a:solidFill>
              </a:ln>
            </a:endParaRPr>
          </a:p>
        </p:txBody>
      </p:sp>
      <p:sp>
        <p:nvSpPr>
          <p:cNvPr id="81933" name="Text Box 13"/>
          <p:cNvSpPr txBox="1">
            <a:spLocks noChangeArrowheads="1"/>
          </p:cNvSpPr>
          <p:nvPr/>
        </p:nvSpPr>
        <p:spPr bwMode="white">
          <a:xfrm>
            <a:off x="6122988" y="2133600"/>
            <a:ext cx="1268412" cy="369888"/>
          </a:xfrm>
          <a:prstGeom prst="rect">
            <a:avLst/>
          </a:prstGeom>
          <a:noFill/>
          <a:ln w="9525">
            <a:noFill/>
            <a:miter lim="800000"/>
            <a:headEnd/>
            <a:tailEnd/>
          </a:ln>
        </p:spPr>
        <p:txBody>
          <a:bodyPr wrap="none">
            <a:spAutoFit/>
          </a:bodyPr>
          <a:lstStyle/>
          <a:p>
            <a:pPr algn="ctr"/>
            <a:r>
              <a:rPr lang="en-US" b="1"/>
              <a:t>Indiangrass</a:t>
            </a:r>
          </a:p>
        </p:txBody>
      </p:sp>
      <p:sp>
        <p:nvSpPr>
          <p:cNvPr id="81935" name="Line 14"/>
          <p:cNvSpPr>
            <a:spLocks noChangeShapeType="1"/>
          </p:cNvSpPr>
          <p:nvPr/>
        </p:nvSpPr>
        <p:spPr bwMode="auto">
          <a:xfrm>
            <a:off x="2133600" y="3200400"/>
            <a:ext cx="304800" cy="1524000"/>
          </a:xfrm>
          <a:prstGeom prst="line">
            <a:avLst/>
          </a:prstGeom>
          <a:noFill/>
          <a:ln w="38100">
            <a:solidFill>
              <a:schemeClr val="tx1"/>
            </a:solidFill>
            <a:round/>
            <a:headEnd/>
            <a:tailEnd type="triangle" w="med" len="med"/>
          </a:ln>
        </p:spPr>
        <p:txBody>
          <a:bodyPr/>
          <a:lstStyle/>
          <a:p>
            <a:endParaRPr lang="en-US"/>
          </a:p>
        </p:txBody>
      </p:sp>
      <p:sp>
        <p:nvSpPr>
          <p:cNvPr id="3" name="Freeform 15"/>
          <p:cNvSpPr>
            <a:spLocks/>
          </p:cNvSpPr>
          <p:nvPr/>
        </p:nvSpPr>
        <p:spPr bwMode="auto">
          <a:xfrm>
            <a:off x="3581400" y="2590800"/>
            <a:ext cx="609600" cy="1066800"/>
          </a:xfrm>
          <a:custGeom>
            <a:avLst/>
            <a:gdLst>
              <a:gd name="T0" fmla="*/ 0 w 16"/>
              <a:gd name="T1" fmla="*/ 0 h 544"/>
              <a:gd name="T2" fmla="*/ 2147483647 w 16"/>
              <a:gd name="T3" fmla="*/ 2147483647 h 544"/>
              <a:gd name="T4" fmla="*/ 0 60000 65536"/>
              <a:gd name="T5" fmla="*/ 0 60000 65536"/>
              <a:gd name="T6" fmla="*/ 0 w 16"/>
              <a:gd name="T7" fmla="*/ 0 h 544"/>
              <a:gd name="T8" fmla="*/ 16 w 16"/>
              <a:gd name="T9" fmla="*/ 544 h 544"/>
            </a:gdLst>
            <a:ahLst/>
            <a:cxnLst>
              <a:cxn ang="T4">
                <a:pos x="T0" y="T1"/>
              </a:cxn>
              <a:cxn ang="T5">
                <a:pos x="T2" y="T3"/>
              </a:cxn>
            </a:cxnLst>
            <a:rect l="T6" t="T7" r="T8" b="T9"/>
            <a:pathLst>
              <a:path w="16" h="544">
                <a:moveTo>
                  <a:pt x="0" y="0"/>
                </a:moveTo>
                <a:lnTo>
                  <a:pt x="16" y="544"/>
                </a:lnTo>
              </a:path>
            </a:pathLst>
          </a:custGeom>
          <a:noFill/>
          <a:ln w="38100">
            <a:solidFill>
              <a:schemeClr val="tx1"/>
            </a:solidFill>
            <a:round/>
            <a:headEnd/>
            <a:tailEnd type="triangle" w="med" len="med"/>
          </a:ln>
        </p:spPr>
        <p:txBody>
          <a:bodyPr/>
          <a:lstStyle/>
          <a:p>
            <a:endParaRPr lang="en-US"/>
          </a:p>
        </p:txBody>
      </p:sp>
      <p:sp>
        <p:nvSpPr>
          <p:cNvPr id="81936" name="Text Box 16"/>
          <p:cNvSpPr txBox="1">
            <a:spLocks noChangeArrowheads="1"/>
          </p:cNvSpPr>
          <p:nvPr/>
        </p:nvSpPr>
        <p:spPr bwMode="white">
          <a:xfrm>
            <a:off x="2892425" y="2209800"/>
            <a:ext cx="1298575" cy="369888"/>
          </a:xfrm>
          <a:prstGeom prst="rect">
            <a:avLst/>
          </a:prstGeom>
          <a:noFill/>
          <a:ln w="9525">
            <a:noFill/>
            <a:miter lim="800000"/>
            <a:headEnd/>
            <a:tailEnd/>
          </a:ln>
        </p:spPr>
        <p:txBody>
          <a:bodyPr wrap="none">
            <a:spAutoFit/>
          </a:bodyPr>
          <a:lstStyle/>
          <a:p>
            <a:pPr algn="ctr"/>
            <a:r>
              <a:rPr lang="en-US" b="1"/>
              <a:t>Switchgrass</a:t>
            </a:r>
          </a:p>
        </p:txBody>
      </p:sp>
      <p:sp>
        <p:nvSpPr>
          <p:cNvPr id="81937" name="Freeform 17"/>
          <p:cNvSpPr>
            <a:spLocks/>
          </p:cNvSpPr>
          <p:nvPr/>
        </p:nvSpPr>
        <p:spPr bwMode="auto">
          <a:xfrm>
            <a:off x="3048000" y="3551238"/>
            <a:ext cx="2565400" cy="2033587"/>
          </a:xfrm>
          <a:custGeom>
            <a:avLst/>
            <a:gdLst>
              <a:gd name="T0" fmla="*/ 0 w 1616"/>
              <a:gd name="T1" fmla="*/ 2147483647 h 1281"/>
              <a:gd name="T2" fmla="*/ 2147483647 w 1616"/>
              <a:gd name="T3" fmla="*/ 2147483647 h 1281"/>
              <a:gd name="T4" fmla="*/ 2147483647 w 1616"/>
              <a:gd name="T5" fmla="*/ 2147483647 h 1281"/>
              <a:gd name="T6" fmla="*/ 2147483647 w 1616"/>
              <a:gd name="T7" fmla="*/ 2147483647 h 1281"/>
              <a:gd name="T8" fmla="*/ 0 60000 65536"/>
              <a:gd name="T9" fmla="*/ 0 60000 65536"/>
              <a:gd name="T10" fmla="*/ 0 60000 65536"/>
              <a:gd name="T11" fmla="*/ 0 60000 65536"/>
              <a:gd name="T12" fmla="*/ 0 w 1616"/>
              <a:gd name="T13" fmla="*/ 0 h 1281"/>
              <a:gd name="T14" fmla="*/ 1616 w 1616"/>
              <a:gd name="T15" fmla="*/ 1281 h 1281"/>
            </a:gdLst>
            <a:ahLst/>
            <a:cxnLst>
              <a:cxn ang="T8">
                <a:pos x="T0" y="T1"/>
              </a:cxn>
              <a:cxn ang="T9">
                <a:pos x="T2" y="T3"/>
              </a:cxn>
              <a:cxn ang="T10">
                <a:pos x="T4" y="T5"/>
              </a:cxn>
              <a:cxn ang="T11">
                <a:pos x="T6" y="T7"/>
              </a:cxn>
            </a:cxnLst>
            <a:rect l="T12" t="T13" r="T14" b="T15"/>
            <a:pathLst>
              <a:path w="1616" h="1281">
                <a:moveTo>
                  <a:pt x="0" y="1267"/>
                </a:moveTo>
                <a:cubicBezTo>
                  <a:pt x="76" y="1108"/>
                  <a:pt x="280" y="495"/>
                  <a:pt x="453" y="311"/>
                </a:cubicBezTo>
                <a:cubicBezTo>
                  <a:pt x="626" y="127"/>
                  <a:pt x="846" y="0"/>
                  <a:pt x="1040" y="162"/>
                </a:cubicBezTo>
                <a:cubicBezTo>
                  <a:pt x="1234" y="324"/>
                  <a:pt x="1496" y="1048"/>
                  <a:pt x="1616" y="1281"/>
                </a:cubicBezTo>
              </a:path>
            </a:pathLst>
          </a:custGeom>
          <a:solidFill>
            <a:srgbClr val="FFFF00">
              <a:alpha val="85097"/>
            </a:srgbClr>
          </a:solidFill>
          <a:ln w="9525">
            <a:solidFill>
              <a:schemeClr val="tx1"/>
            </a:solidFill>
            <a:round/>
            <a:headEnd/>
            <a:tailEnd/>
          </a:ln>
        </p:spPr>
        <p:txBody>
          <a:bodyPr/>
          <a:lstStyle/>
          <a:p>
            <a:endParaRPr lang="en-US"/>
          </a:p>
        </p:txBody>
      </p:sp>
      <p:sp>
        <p:nvSpPr>
          <p:cNvPr id="81938" name="Text Box 18"/>
          <p:cNvSpPr txBox="1">
            <a:spLocks noChangeArrowheads="1"/>
          </p:cNvSpPr>
          <p:nvPr/>
        </p:nvSpPr>
        <p:spPr bwMode="white">
          <a:xfrm>
            <a:off x="4211638" y="2601913"/>
            <a:ext cx="1427162" cy="369887"/>
          </a:xfrm>
          <a:prstGeom prst="rect">
            <a:avLst/>
          </a:prstGeom>
          <a:noFill/>
          <a:ln w="9525">
            <a:noFill/>
            <a:miter lim="800000"/>
            <a:headEnd/>
            <a:tailEnd/>
          </a:ln>
        </p:spPr>
        <p:txBody>
          <a:bodyPr wrap="none">
            <a:spAutoFit/>
          </a:bodyPr>
          <a:lstStyle/>
          <a:p>
            <a:pPr algn="ctr"/>
            <a:r>
              <a:rPr lang="en-US" b="1"/>
              <a:t>Big Bluestem</a:t>
            </a:r>
          </a:p>
        </p:txBody>
      </p:sp>
      <p:sp>
        <p:nvSpPr>
          <p:cNvPr id="81939" name="Freeform 19"/>
          <p:cNvSpPr>
            <a:spLocks/>
          </p:cNvSpPr>
          <p:nvPr/>
        </p:nvSpPr>
        <p:spPr bwMode="auto">
          <a:xfrm flipH="1">
            <a:off x="4724400" y="3000375"/>
            <a:ext cx="76200" cy="609600"/>
          </a:xfrm>
          <a:custGeom>
            <a:avLst/>
            <a:gdLst>
              <a:gd name="T0" fmla="*/ 0 w 16"/>
              <a:gd name="T1" fmla="*/ 0 h 544"/>
              <a:gd name="T2" fmla="*/ 2147483647 w 16"/>
              <a:gd name="T3" fmla="*/ 2147483647 h 544"/>
              <a:gd name="T4" fmla="*/ 0 60000 65536"/>
              <a:gd name="T5" fmla="*/ 0 60000 65536"/>
              <a:gd name="T6" fmla="*/ 0 w 16"/>
              <a:gd name="T7" fmla="*/ 0 h 544"/>
              <a:gd name="T8" fmla="*/ 16 w 16"/>
              <a:gd name="T9" fmla="*/ 544 h 544"/>
            </a:gdLst>
            <a:ahLst/>
            <a:cxnLst>
              <a:cxn ang="T4">
                <a:pos x="T0" y="T1"/>
              </a:cxn>
              <a:cxn ang="T5">
                <a:pos x="T2" y="T3"/>
              </a:cxn>
            </a:cxnLst>
            <a:rect l="T6" t="T7" r="T8" b="T9"/>
            <a:pathLst>
              <a:path w="16" h="544">
                <a:moveTo>
                  <a:pt x="0" y="0"/>
                </a:moveTo>
                <a:lnTo>
                  <a:pt x="16" y="544"/>
                </a:lnTo>
              </a:path>
            </a:pathLst>
          </a:custGeom>
          <a:noFill/>
          <a:ln w="38100">
            <a:solidFill>
              <a:schemeClr val="tx1"/>
            </a:solidFill>
            <a:round/>
            <a:headEnd/>
            <a:tailEnd type="triangle" w="med" len="med"/>
          </a:ln>
        </p:spPr>
        <p:txBody>
          <a:bodyPr/>
          <a:lstStyle/>
          <a:p>
            <a:endParaRPr lang="en-US"/>
          </a:p>
        </p:txBody>
      </p:sp>
      <p:sp>
        <p:nvSpPr>
          <p:cNvPr id="81940" name="Freeform 20"/>
          <p:cNvSpPr>
            <a:spLocks/>
          </p:cNvSpPr>
          <p:nvPr/>
        </p:nvSpPr>
        <p:spPr bwMode="auto">
          <a:xfrm>
            <a:off x="3429000" y="3487738"/>
            <a:ext cx="2514600" cy="2114550"/>
          </a:xfrm>
          <a:custGeom>
            <a:avLst/>
            <a:gdLst>
              <a:gd name="T0" fmla="*/ 0 w 1584"/>
              <a:gd name="T1" fmla="*/ 2147483647 h 1332"/>
              <a:gd name="T2" fmla="*/ 2147483647 w 1584"/>
              <a:gd name="T3" fmla="*/ 2147483647 h 1332"/>
              <a:gd name="T4" fmla="*/ 2147483647 w 1584"/>
              <a:gd name="T5" fmla="*/ 2147483647 h 1332"/>
              <a:gd name="T6" fmla="*/ 2147483647 w 1584"/>
              <a:gd name="T7" fmla="*/ 2147483647 h 1332"/>
              <a:gd name="T8" fmla="*/ 0 60000 65536"/>
              <a:gd name="T9" fmla="*/ 0 60000 65536"/>
              <a:gd name="T10" fmla="*/ 0 60000 65536"/>
              <a:gd name="T11" fmla="*/ 0 60000 65536"/>
              <a:gd name="T12" fmla="*/ 0 w 1584"/>
              <a:gd name="T13" fmla="*/ 0 h 1332"/>
              <a:gd name="T14" fmla="*/ 1584 w 1584"/>
              <a:gd name="T15" fmla="*/ 1332 h 1332"/>
            </a:gdLst>
            <a:ahLst/>
            <a:cxnLst>
              <a:cxn ang="T8">
                <a:pos x="T0" y="T1"/>
              </a:cxn>
              <a:cxn ang="T9">
                <a:pos x="T2" y="T3"/>
              </a:cxn>
              <a:cxn ang="T10">
                <a:pos x="T4" y="T5"/>
              </a:cxn>
              <a:cxn ang="T11">
                <a:pos x="T6" y="T7"/>
              </a:cxn>
            </a:cxnLst>
            <a:rect l="T12" t="T13" r="T14" b="T15"/>
            <a:pathLst>
              <a:path w="1584" h="1332">
                <a:moveTo>
                  <a:pt x="0" y="1307"/>
                </a:moveTo>
                <a:cubicBezTo>
                  <a:pt x="107" y="1116"/>
                  <a:pt x="453" y="324"/>
                  <a:pt x="642" y="162"/>
                </a:cubicBezTo>
                <a:cubicBezTo>
                  <a:pt x="831" y="0"/>
                  <a:pt x="979" y="141"/>
                  <a:pt x="1136" y="336"/>
                </a:cubicBezTo>
                <a:cubicBezTo>
                  <a:pt x="1293" y="531"/>
                  <a:pt x="1491" y="1125"/>
                  <a:pt x="1584" y="1332"/>
                </a:cubicBezTo>
              </a:path>
            </a:pathLst>
          </a:custGeom>
          <a:solidFill>
            <a:srgbClr val="663300">
              <a:alpha val="85097"/>
            </a:srgbClr>
          </a:solidFill>
          <a:ln w="9525">
            <a:solidFill>
              <a:schemeClr val="tx1"/>
            </a:solidFill>
            <a:round/>
            <a:headEnd/>
            <a:tailEnd/>
          </a:ln>
        </p:spPr>
        <p:txBody>
          <a:bodyPr/>
          <a:lstStyle/>
          <a:p>
            <a:endParaRPr lang="en-US"/>
          </a:p>
        </p:txBody>
      </p:sp>
      <p:sp>
        <p:nvSpPr>
          <p:cNvPr id="81941" name="Freeform 21"/>
          <p:cNvSpPr>
            <a:spLocks/>
          </p:cNvSpPr>
          <p:nvPr/>
        </p:nvSpPr>
        <p:spPr bwMode="auto">
          <a:xfrm>
            <a:off x="3657600" y="3613150"/>
            <a:ext cx="2260600" cy="2025650"/>
          </a:xfrm>
          <a:custGeom>
            <a:avLst/>
            <a:gdLst>
              <a:gd name="T0" fmla="*/ 0 w 1424"/>
              <a:gd name="T1" fmla="*/ 2147483647 h 1276"/>
              <a:gd name="T2" fmla="*/ 2147483647 w 1424"/>
              <a:gd name="T3" fmla="*/ 2147483647 h 1276"/>
              <a:gd name="T4" fmla="*/ 2147483647 w 1424"/>
              <a:gd name="T5" fmla="*/ 2147483647 h 1276"/>
              <a:gd name="T6" fmla="*/ 2147483647 w 1424"/>
              <a:gd name="T7" fmla="*/ 2147483647 h 1276"/>
              <a:gd name="T8" fmla="*/ 0 60000 65536"/>
              <a:gd name="T9" fmla="*/ 0 60000 65536"/>
              <a:gd name="T10" fmla="*/ 0 60000 65536"/>
              <a:gd name="T11" fmla="*/ 0 60000 65536"/>
              <a:gd name="T12" fmla="*/ 0 w 1424"/>
              <a:gd name="T13" fmla="*/ 0 h 1276"/>
              <a:gd name="T14" fmla="*/ 1424 w 1424"/>
              <a:gd name="T15" fmla="*/ 1276 h 1276"/>
            </a:gdLst>
            <a:ahLst/>
            <a:cxnLst>
              <a:cxn ang="T8">
                <a:pos x="T0" y="T1"/>
              </a:cxn>
              <a:cxn ang="T9">
                <a:pos x="T2" y="T3"/>
              </a:cxn>
              <a:cxn ang="T10">
                <a:pos x="T4" y="T5"/>
              </a:cxn>
              <a:cxn ang="T11">
                <a:pos x="T6" y="T7"/>
              </a:cxn>
            </a:cxnLst>
            <a:rect l="T12" t="T13" r="T14" b="T15"/>
            <a:pathLst>
              <a:path w="1424" h="1276">
                <a:moveTo>
                  <a:pt x="0" y="1276"/>
                </a:moveTo>
                <a:cubicBezTo>
                  <a:pt x="123" y="1097"/>
                  <a:pt x="543" y="386"/>
                  <a:pt x="738" y="202"/>
                </a:cubicBezTo>
                <a:cubicBezTo>
                  <a:pt x="933" y="18"/>
                  <a:pt x="1054" y="0"/>
                  <a:pt x="1168" y="174"/>
                </a:cubicBezTo>
                <a:cubicBezTo>
                  <a:pt x="1282" y="348"/>
                  <a:pt x="1371" y="1021"/>
                  <a:pt x="1424" y="1244"/>
                </a:cubicBezTo>
              </a:path>
            </a:pathLst>
          </a:custGeom>
          <a:solidFill>
            <a:srgbClr val="009900">
              <a:alpha val="85097"/>
            </a:srgbClr>
          </a:solidFill>
          <a:ln w="9525">
            <a:solidFill>
              <a:schemeClr val="tx1"/>
            </a:solidFill>
            <a:round/>
            <a:headEnd/>
            <a:tailEnd/>
          </a:ln>
        </p:spPr>
        <p:txBody>
          <a:bodyPr/>
          <a:lstStyle/>
          <a:p>
            <a:endParaRPr lang="en-US"/>
          </a:p>
        </p:txBody>
      </p:sp>
      <p:sp>
        <p:nvSpPr>
          <p:cNvPr id="81946" name="Freeform 26"/>
          <p:cNvSpPr>
            <a:spLocks/>
          </p:cNvSpPr>
          <p:nvPr/>
        </p:nvSpPr>
        <p:spPr bwMode="auto">
          <a:xfrm>
            <a:off x="3084513" y="4113213"/>
            <a:ext cx="2630487" cy="1485900"/>
          </a:xfrm>
          <a:custGeom>
            <a:avLst/>
            <a:gdLst>
              <a:gd name="T0" fmla="*/ 0 w 1797"/>
              <a:gd name="T1" fmla="*/ 2147483647 h 936"/>
              <a:gd name="T2" fmla="*/ 2147483647 w 1797"/>
              <a:gd name="T3" fmla="*/ 2147483647 h 936"/>
              <a:gd name="T4" fmla="*/ 2147483647 w 1797"/>
              <a:gd name="T5" fmla="*/ 2147483647 h 936"/>
              <a:gd name="T6" fmla="*/ 2147483647 w 1797"/>
              <a:gd name="T7" fmla="*/ 2147483647 h 936"/>
              <a:gd name="T8" fmla="*/ 0 60000 65536"/>
              <a:gd name="T9" fmla="*/ 0 60000 65536"/>
              <a:gd name="T10" fmla="*/ 0 60000 65536"/>
              <a:gd name="T11" fmla="*/ 0 60000 65536"/>
              <a:gd name="T12" fmla="*/ 0 w 1797"/>
              <a:gd name="T13" fmla="*/ 0 h 936"/>
              <a:gd name="T14" fmla="*/ 1797 w 1797"/>
              <a:gd name="T15" fmla="*/ 936 h 936"/>
            </a:gdLst>
            <a:ahLst/>
            <a:cxnLst>
              <a:cxn ang="T8">
                <a:pos x="T0" y="T1"/>
              </a:cxn>
              <a:cxn ang="T9">
                <a:pos x="T2" y="T3"/>
              </a:cxn>
              <a:cxn ang="T10">
                <a:pos x="T4" y="T5"/>
              </a:cxn>
              <a:cxn ang="T11">
                <a:pos x="T6" y="T7"/>
              </a:cxn>
            </a:cxnLst>
            <a:rect l="T12" t="T13" r="T14" b="T15"/>
            <a:pathLst>
              <a:path w="1797" h="936">
                <a:moveTo>
                  <a:pt x="0" y="934"/>
                </a:moveTo>
                <a:cubicBezTo>
                  <a:pt x="103" y="799"/>
                  <a:pt x="361" y="234"/>
                  <a:pt x="619" y="117"/>
                </a:cubicBezTo>
                <a:cubicBezTo>
                  <a:pt x="877" y="0"/>
                  <a:pt x="1351" y="93"/>
                  <a:pt x="1547" y="229"/>
                </a:cubicBezTo>
                <a:cubicBezTo>
                  <a:pt x="1743" y="365"/>
                  <a:pt x="1745" y="789"/>
                  <a:pt x="1797" y="936"/>
                </a:cubicBezTo>
              </a:path>
            </a:pathLst>
          </a:custGeom>
          <a:solidFill>
            <a:srgbClr val="00B0F0">
              <a:alpha val="70195"/>
            </a:srgbClr>
          </a:solidFill>
          <a:ln w="9525">
            <a:solidFill>
              <a:schemeClr val="tx1"/>
            </a:solidFill>
            <a:round/>
            <a:headEnd/>
            <a:tailEnd/>
          </a:ln>
        </p:spPr>
        <p:txBody>
          <a:bodyPr/>
          <a:lstStyle/>
          <a:p>
            <a:endParaRPr lang="en-US"/>
          </a:p>
        </p:txBody>
      </p:sp>
      <p:sp>
        <p:nvSpPr>
          <p:cNvPr id="81947" name="Text Box 27"/>
          <p:cNvSpPr txBox="1">
            <a:spLocks noChangeArrowheads="1"/>
          </p:cNvSpPr>
          <p:nvPr/>
        </p:nvSpPr>
        <p:spPr bwMode="white">
          <a:xfrm>
            <a:off x="6770688" y="3392488"/>
            <a:ext cx="1230312" cy="646112"/>
          </a:xfrm>
          <a:prstGeom prst="rect">
            <a:avLst/>
          </a:prstGeom>
          <a:noFill/>
          <a:ln w="9525">
            <a:noFill/>
            <a:miter lim="800000"/>
            <a:headEnd/>
            <a:tailEnd/>
          </a:ln>
        </p:spPr>
        <p:txBody>
          <a:bodyPr wrap="none">
            <a:spAutoFit/>
          </a:bodyPr>
          <a:lstStyle/>
          <a:p>
            <a:pPr algn="ctr"/>
            <a:r>
              <a:rPr lang="en-US" b="1"/>
              <a:t>Eastern</a:t>
            </a:r>
          </a:p>
          <a:p>
            <a:pPr algn="ctr"/>
            <a:r>
              <a:rPr lang="en-US" b="1"/>
              <a:t>Gamagrass</a:t>
            </a:r>
          </a:p>
        </p:txBody>
      </p:sp>
      <p:sp>
        <p:nvSpPr>
          <p:cNvPr id="81948" name="Line 28"/>
          <p:cNvSpPr>
            <a:spLocks noChangeShapeType="1"/>
          </p:cNvSpPr>
          <p:nvPr/>
        </p:nvSpPr>
        <p:spPr bwMode="auto">
          <a:xfrm flipH="1">
            <a:off x="5624513" y="4038600"/>
            <a:ext cx="1600200" cy="838200"/>
          </a:xfrm>
          <a:prstGeom prst="line">
            <a:avLst/>
          </a:prstGeom>
          <a:noFill/>
          <a:ln w="38100">
            <a:solidFill>
              <a:schemeClr val="tx1"/>
            </a:solidFill>
            <a:round/>
            <a:headEnd/>
            <a:tailEnd type="triangle" w="med" len="med"/>
          </a:ln>
        </p:spPr>
        <p:txBody>
          <a:bodyPr/>
          <a:lstStyle/>
          <a:p>
            <a:pPr>
              <a:defRPr/>
            </a:pPr>
            <a:endParaRPr lang="en-US" dirty="0">
              <a:ln>
                <a:solidFill>
                  <a:schemeClr val="tx1"/>
                </a:solidFill>
              </a:ln>
            </a:endParaRPr>
          </a:p>
        </p:txBody>
      </p:sp>
      <p:grpSp>
        <p:nvGrpSpPr>
          <p:cNvPr id="4" name="Group 22"/>
          <p:cNvGrpSpPr>
            <a:grpSpLocks/>
          </p:cNvGrpSpPr>
          <p:nvPr/>
        </p:nvGrpSpPr>
        <p:grpSpPr bwMode="auto">
          <a:xfrm>
            <a:off x="1143000" y="1981200"/>
            <a:ext cx="7086600" cy="3657600"/>
            <a:chOff x="720" y="1318"/>
            <a:chExt cx="4464" cy="2304"/>
          </a:xfrm>
        </p:grpSpPr>
        <p:sp>
          <p:nvSpPr>
            <p:cNvPr id="5" name="Line 23"/>
            <p:cNvSpPr>
              <a:spLocks noChangeShapeType="1"/>
            </p:cNvSpPr>
            <p:nvPr/>
          </p:nvSpPr>
          <p:spPr bwMode="auto">
            <a:xfrm>
              <a:off x="720" y="1318"/>
              <a:ext cx="0" cy="2304"/>
            </a:xfrm>
            <a:prstGeom prst="line">
              <a:avLst/>
            </a:prstGeom>
            <a:noFill/>
            <a:ln w="19050">
              <a:solidFill>
                <a:schemeClr val="tx1"/>
              </a:solidFill>
              <a:round/>
              <a:headEnd/>
              <a:tailEnd/>
            </a:ln>
          </p:spPr>
          <p:txBody>
            <a:bodyPr/>
            <a:lstStyle/>
            <a:p>
              <a:endParaRPr lang="en-US"/>
            </a:p>
          </p:txBody>
        </p:sp>
        <p:sp>
          <p:nvSpPr>
            <p:cNvPr id="6" name="Line 24"/>
            <p:cNvSpPr>
              <a:spLocks noChangeShapeType="1"/>
            </p:cNvSpPr>
            <p:nvPr/>
          </p:nvSpPr>
          <p:spPr bwMode="auto">
            <a:xfrm flipH="1">
              <a:off x="720" y="3600"/>
              <a:ext cx="4464" cy="0"/>
            </a:xfrm>
            <a:prstGeom prst="line">
              <a:avLst/>
            </a:prstGeom>
            <a:noFill/>
            <a:ln w="19050">
              <a:solidFill>
                <a:schemeClr val="tx1"/>
              </a:solidFill>
              <a:round/>
              <a:headEnd/>
              <a:tailEnd/>
            </a:ln>
          </p:spPr>
          <p:txBody>
            <a:bodyPr/>
            <a:lstStyle/>
            <a:p>
              <a:endParaRPr lang="en-US"/>
            </a:p>
          </p:txBody>
        </p:sp>
      </p:grpSp>
    </p:spTree>
    <p:extLst>
      <p:ext uri="{BB962C8B-B14F-4D97-AF65-F5344CB8AC3E}">
        <p14:creationId xmlns:p14="http://schemas.microsoft.com/office/powerpoint/2010/main" val="27623474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1937"/>
                                        </p:tgtEl>
                                        <p:attrNameLst>
                                          <p:attrName>style.visibility</p:attrName>
                                        </p:attrNameLst>
                                      </p:cBhvr>
                                      <p:to>
                                        <p:strVal val="visible"/>
                                      </p:to>
                                    </p:set>
                                    <p:animEffect transition="in" filter="blinds(horizontal)">
                                      <p:cBhvr>
                                        <p:cTn id="7" dur="500"/>
                                        <p:tgtEl>
                                          <p:spTgt spid="8193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1936"/>
                                        </p:tgtEl>
                                        <p:attrNameLst>
                                          <p:attrName>style.visibility</p:attrName>
                                        </p:attrNameLst>
                                      </p:cBhvr>
                                      <p:to>
                                        <p:strVal val="visible"/>
                                      </p:to>
                                    </p:set>
                                    <p:animEffect transition="in" filter="blinds(horizontal)">
                                      <p:cBhvr>
                                        <p:cTn id="13" dur="500"/>
                                        <p:tgtEl>
                                          <p:spTgt spid="8193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1940"/>
                                        </p:tgtEl>
                                        <p:attrNameLst>
                                          <p:attrName>style.visibility</p:attrName>
                                        </p:attrNameLst>
                                      </p:cBhvr>
                                      <p:to>
                                        <p:strVal val="visible"/>
                                      </p:to>
                                    </p:set>
                                    <p:animEffect transition="in" filter="blinds(horizontal)">
                                      <p:cBhvr>
                                        <p:cTn id="18" dur="500"/>
                                        <p:tgtEl>
                                          <p:spTgt spid="81940"/>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81939"/>
                                        </p:tgtEl>
                                        <p:attrNameLst>
                                          <p:attrName>style.visibility</p:attrName>
                                        </p:attrNameLst>
                                      </p:cBhvr>
                                      <p:to>
                                        <p:strVal val="visible"/>
                                      </p:to>
                                    </p:set>
                                    <p:animEffect transition="in" filter="blinds(horizontal)">
                                      <p:cBhvr>
                                        <p:cTn id="21" dur="500"/>
                                        <p:tgtEl>
                                          <p:spTgt spid="81939"/>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81938"/>
                                        </p:tgtEl>
                                        <p:attrNameLst>
                                          <p:attrName>style.visibility</p:attrName>
                                        </p:attrNameLst>
                                      </p:cBhvr>
                                      <p:to>
                                        <p:strVal val="visible"/>
                                      </p:to>
                                    </p:set>
                                    <p:animEffect transition="in" filter="blinds(horizontal)">
                                      <p:cBhvr>
                                        <p:cTn id="24" dur="500"/>
                                        <p:tgtEl>
                                          <p:spTgt spid="8193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81941"/>
                                        </p:tgtEl>
                                        <p:attrNameLst>
                                          <p:attrName>style.visibility</p:attrName>
                                        </p:attrNameLst>
                                      </p:cBhvr>
                                      <p:to>
                                        <p:strVal val="visible"/>
                                      </p:to>
                                    </p:set>
                                    <p:animEffect transition="in" filter="blinds(horizontal)">
                                      <p:cBhvr>
                                        <p:cTn id="29" dur="500"/>
                                        <p:tgtEl>
                                          <p:spTgt spid="81941"/>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linds(horizontal)">
                                      <p:cBhvr>
                                        <p:cTn id="32" dur="500"/>
                                        <p:tgtEl>
                                          <p:spTgt spid="2"/>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81933"/>
                                        </p:tgtEl>
                                        <p:attrNameLst>
                                          <p:attrName>style.visibility</p:attrName>
                                        </p:attrNameLst>
                                      </p:cBhvr>
                                      <p:to>
                                        <p:strVal val="visible"/>
                                      </p:to>
                                    </p:set>
                                    <p:animEffect transition="in" filter="blinds(horizontal)">
                                      <p:cBhvr>
                                        <p:cTn id="35" dur="500"/>
                                        <p:tgtEl>
                                          <p:spTgt spid="81933"/>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81946"/>
                                        </p:tgtEl>
                                        <p:attrNameLst>
                                          <p:attrName>style.visibility</p:attrName>
                                        </p:attrNameLst>
                                      </p:cBhvr>
                                      <p:to>
                                        <p:strVal val="visible"/>
                                      </p:to>
                                    </p:set>
                                    <p:animEffect transition="in" filter="blinds(horizontal)">
                                      <p:cBhvr>
                                        <p:cTn id="40" dur="500"/>
                                        <p:tgtEl>
                                          <p:spTgt spid="81946"/>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81948"/>
                                        </p:tgtEl>
                                        <p:attrNameLst>
                                          <p:attrName>style.visibility</p:attrName>
                                        </p:attrNameLst>
                                      </p:cBhvr>
                                      <p:to>
                                        <p:strVal val="visible"/>
                                      </p:to>
                                    </p:set>
                                    <p:animEffect transition="in" filter="blinds(horizontal)">
                                      <p:cBhvr>
                                        <p:cTn id="43" dur="500"/>
                                        <p:tgtEl>
                                          <p:spTgt spid="81948"/>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81947"/>
                                        </p:tgtEl>
                                        <p:attrNameLst>
                                          <p:attrName>style.visibility</p:attrName>
                                        </p:attrNameLst>
                                      </p:cBhvr>
                                      <p:to>
                                        <p:strVal val="visible"/>
                                      </p:to>
                                    </p:set>
                                    <p:animEffect transition="in" filter="blinds(horizontal)">
                                      <p:cBhvr>
                                        <p:cTn id="46" dur="500"/>
                                        <p:tgtEl>
                                          <p:spTgt spid="81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1933" grpId="0"/>
      <p:bldP spid="3" grpId="0" animBg="1"/>
      <p:bldP spid="81936" grpId="0"/>
      <p:bldP spid="81937" grpId="0" animBg="1"/>
      <p:bldP spid="81938" grpId="0"/>
      <p:bldP spid="81939" grpId="0" animBg="1"/>
      <p:bldP spid="81940" grpId="0" animBg="1"/>
      <p:bldP spid="81941" grpId="0" animBg="1"/>
      <p:bldP spid="81946" grpId="0" animBg="1"/>
      <p:bldP spid="81947" grpId="0"/>
      <p:bldP spid="819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77863" y="304800"/>
            <a:ext cx="7772400" cy="1143000"/>
          </a:xfrm>
        </p:spPr>
        <p:txBody>
          <a:bodyPr/>
          <a:lstStyle/>
          <a:p>
            <a:pPr algn="ctr" eaLnBrk="1" hangingPunct="1"/>
            <a:r>
              <a:rPr lang="en-US" b="1" dirty="0" smtClean="0"/>
              <a:t>Cool Season Grasses</a:t>
            </a:r>
          </a:p>
        </p:txBody>
      </p:sp>
      <p:sp>
        <p:nvSpPr>
          <p:cNvPr id="52227" name="Text Box 3"/>
          <p:cNvSpPr txBox="1">
            <a:spLocks noChangeArrowheads="1"/>
          </p:cNvSpPr>
          <p:nvPr/>
        </p:nvSpPr>
        <p:spPr bwMode="auto">
          <a:xfrm>
            <a:off x="2393950" y="5783263"/>
            <a:ext cx="644525" cy="457200"/>
          </a:xfrm>
          <a:prstGeom prst="rect">
            <a:avLst/>
          </a:prstGeom>
          <a:noFill/>
          <a:ln w="9525">
            <a:noFill/>
            <a:miter lim="800000"/>
            <a:headEnd/>
            <a:tailEnd/>
          </a:ln>
        </p:spPr>
        <p:txBody>
          <a:bodyPr wrap="none">
            <a:spAutoFit/>
          </a:bodyPr>
          <a:lstStyle/>
          <a:p>
            <a:r>
              <a:rPr lang="en-US">
                <a:latin typeface="Tahoma" pitchFamily="34" charset="0"/>
              </a:rPr>
              <a:t>Apr</a:t>
            </a:r>
          </a:p>
        </p:txBody>
      </p:sp>
      <p:sp>
        <p:nvSpPr>
          <p:cNvPr id="52228" name="Text Box 4"/>
          <p:cNvSpPr txBox="1">
            <a:spLocks noChangeArrowheads="1"/>
          </p:cNvSpPr>
          <p:nvPr/>
        </p:nvSpPr>
        <p:spPr bwMode="auto">
          <a:xfrm>
            <a:off x="4787900" y="5783263"/>
            <a:ext cx="704850" cy="457200"/>
          </a:xfrm>
          <a:prstGeom prst="rect">
            <a:avLst/>
          </a:prstGeom>
          <a:noFill/>
          <a:ln w="9525">
            <a:noFill/>
            <a:miter lim="800000"/>
            <a:headEnd/>
            <a:tailEnd/>
          </a:ln>
        </p:spPr>
        <p:txBody>
          <a:bodyPr wrap="none">
            <a:spAutoFit/>
          </a:bodyPr>
          <a:lstStyle/>
          <a:p>
            <a:r>
              <a:rPr lang="en-US">
                <a:latin typeface="Tahoma" pitchFamily="34" charset="0"/>
              </a:rPr>
              <a:t>Aug</a:t>
            </a:r>
          </a:p>
        </p:txBody>
      </p:sp>
      <p:sp>
        <p:nvSpPr>
          <p:cNvPr id="52229" name="Text Box 5"/>
          <p:cNvSpPr txBox="1">
            <a:spLocks noChangeArrowheads="1"/>
          </p:cNvSpPr>
          <p:nvPr/>
        </p:nvSpPr>
        <p:spPr bwMode="auto">
          <a:xfrm>
            <a:off x="6151563" y="5783263"/>
            <a:ext cx="642937" cy="457200"/>
          </a:xfrm>
          <a:prstGeom prst="rect">
            <a:avLst/>
          </a:prstGeom>
          <a:noFill/>
          <a:ln w="9525">
            <a:noFill/>
            <a:miter lim="800000"/>
            <a:headEnd/>
            <a:tailEnd/>
          </a:ln>
        </p:spPr>
        <p:txBody>
          <a:bodyPr wrap="none">
            <a:spAutoFit/>
          </a:bodyPr>
          <a:lstStyle/>
          <a:p>
            <a:r>
              <a:rPr lang="en-US">
                <a:latin typeface="Tahoma" pitchFamily="34" charset="0"/>
              </a:rPr>
              <a:t>Oct</a:t>
            </a:r>
          </a:p>
        </p:txBody>
      </p:sp>
      <p:sp>
        <p:nvSpPr>
          <p:cNvPr id="52230" name="Text Box 6"/>
          <p:cNvSpPr txBox="1">
            <a:spLocks noChangeArrowheads="1"/>
          </p:cNvSpPr>
          <p:nvPr/>
        </p:nvSpPr>
        <p:spPr bwMode="auto">
          <a:xfrm>
            <a:off x="3590925" y="5783263"/>
            <a:ext cx="650875" cy="457200"/>
          </a:xfrm>
          <a:prstGeom prst="rect">
            <a:avLst/>
          </a:prstGeom>
          <a:noFill/>
          <a:ln w="9525">
            <a:noFill/>
            <a:miter lim="800000"/>
            <a:headEnd/>
            <a:tailEnd/>
          </a:ln>
        </p:spPr>
        <p:txBody>
          <a:bodyPr wrap="none">
            <a:spAutoFit/>
          </a:bodyPr>
          <a:lstStyle/>
          <a:p>
            <a:r>
              <a:rPr lang="en-US">
                <a:latin typeface="Tahoma" pitchFamily="34" charset="0"/>
              </a:rPr>
              <a:t>Jun</a:t>
            </a:r>
          </a:p>
        </p:txBody>
      </p:sp>
      <p:sp>
        <p:nvSpPr>
          <p:cNvPr id="52231" name="Text Box 7"/>
          <p:cNvSpPr txBox="1">
            <a:spLocks noChangeArrowheads="1"/>
          </p:cNvSpPr>
          <p:nvPr/>
        </p:nvSpPr>
        <p:spPr bwMode="auto">
          <a:xfrm rot="-5400000">
            <a:off x="-764381" y="2890044"/>
            <a:ext cx="2884487" cy="457200"/>
          </a:xfrm>
          <a:prstGeom prst="rect">
            <a:avLst/>
          </a:prstGeom>
          <a:noFill/>
          <a:ln w="9525">
            <a:noFill/>
            <a:miter lim="800000"/>
            <a:headEnd/>
            <a:tailEnd/>
          </a:ln>
        </p:spPr>
        <p:txBody>
          <a:bodyPr wrap="none">
            <a:spAutoFit/>
          </a:bodyPr>
          <a:lstStyle/>
          <a:p>
            <a:r>
              <a:rPr lang="en-US" dirty="0">
                <a:latin typeface="Tahoma" pitchFamily="34" charset="0"/>
              </a:rPr>
              <a:t>Forage Growth Rate</a:t>
            </a:r>
          </a:p>
        </p:txBody>
      </p:sp>
      <p:sp>
        <p:nvSpPr>
          <p:cNvPr id="52232" name="Text Box 8"/>
          <p:cNvSpPr txBox="1">
            <a:spLocks noChangeArrowheads="1"/>
          </p:cNvSpPr>
          <p:nvPr/>
        </p:nvSpPr>
        <p:spPr bwMode="auto">
          <a:xfrm>
            <a:off x="1422400" y="5783263"/>
            <a:ext cx="671513" cy="457200"/>
          </a:xfrm>
          <a:prstGeom prst="rect">
            <a:avLst/>
          </a:prstGeom>
          <a:noFill/>
          <a:ln w="9525">
            <a:noFill/>
            <a:miter lim="800000"/>
            <a:headEnd/>
            <a:tailEnd/>
          </a:ln>
        </p:spPr>
        <p:txBody>
          <a:bodyPr wrap="none">
            <a:spAutoFit/>
          </a:bodyPr>
          <a:lstStyle/>
          <a:p>
            <a:r>
              <a:rPr lang="en-US">
                <a:latin typeface="Tahoma" pitchFamily="34" charset="0"/>
              </a:rPr>
              <a:t>Feb</a:t>
            </a:r>
          </a:p>
        </p:txBody>
      </p:sp>
      <p:sp>
        <p:nvSpPr>
          <p:cNvPr id="52233" name="Text Box 9"/>
          <p:cNvSpPr txBox="1">
            <a:spLocks noChangeArrowheads="1"/>
          </p:cNvSpPr>
          <p:nvPr/>
        </p:nvSpPr>
        <p:spPr bwMode="auto">
          <a:xfrm>
            <a:off x="7315200" y="5783263"/>
            <a:ext cx="692150" cy="457200"/>
          </a:xfrm>
          <a:prstGeom prst="rect">
            <a:avLst/>
          </a:prstGeom>
          <a:noFill/>
          <a:ln w="9525">
            <a:noFill/>
            <a:miter lim="800000"/>
            <a:headEnd/>
            <a:tailEnd/>
          </a:ln>
        </p:spPr>
        <p:txBody>
          <a:bodyPr wrap="none">
            <a:spAutoFit/>
          </a:bodyPr>
          <a:lstStyle/>
          <a:p>
            <a:r>
              <a:rPr lang="en-US">
                <a:latin typeface="Tahoma" pitchFamily="34" charset="0"/>
              </a:rPr>
              <a:t>Dec</a:t>
            </a:r>
          </a:p>
        </p:txBody>
      </p:sp>
      <p:sp>
        <p:nvSpPr>
          <p:cNvPr id="52234" name="Freeform 10"/>
          <p:cNvSpPr>
            <a:spLocks/>
          </p:cNvSpPr>
          <p:nvPr/>
        </p:nvSpPr>
        <p:spPr bwMode="auto">
          <a:xfrm>
            <a:off x="2184400" y="3449638"/>
            <a:ext cx="4978400" cy="2138362"/>
          </a:xfrm>
          <a:custGeom>
            <a:avLst/>
            <a:gdLst>
              <a:gd name="T0" fmla="*/ 0 w 3136"/>
              <a:gd name="T1" fmla="*/ 2147483647 h 1347"/>
              <a:gd name="T2" fmla="*/ 2147483647 w 3136"/>
              <a:gd name="T3" fmla="*/ 2147483647 h 1347"/>
              <a:gd name="T4" fmla="*/ 2147483647 w 3136"/>
              <a:gd name="T5" fmla="*/ 2147483647 h 1347"/>
              <a:gd name="T6" fmla="*/ 2147483647 w 3136"/>
              <a:gd name="T7" fmla="*/ 2147483647 h 1347"/>
              <a:gd name="T8" fmla="*/ 2147483647 w 3136"/>
              <a:gd name="T9" fmla="*/ 2147483647 h 1347"/>
              <a:gd name="T10" fmla="*/ 2147483647 w 3136"/>
              <a:gd name="T11" fmla="*/ 2147483647 h 1347"/>
              <a:gd name="T12" fmla="*/ 2147483647 w 3136"/>
              <a:gd name="T13" fmla="*/ 2147483647 h 1347"/>
              <a:gd name="T14" fmla="*/ 2147483647 w 3136"/>
              <a:gd name="T15" fmla="*/ 2147483647 h 1347"/>
              <a:gd name="T16" fmla="*/ 0 60000 65536"/>
              <a:gd name="T17" fmla="*/ 0 60000 65536"/>
              <a:gd name="T18" fmla="*/ 0 60000 65536"/>
              <a:gd name="T19" fmla="*/ 0 60000 65536"/>
              <a:gd name="T20" fmla="*/ 0 60000 65536"/>
              <a:gd name="T21" fmla="*/ 0 60000 65536"/>
              <a:gd name="T22" fmla="*/ 0 60000 65536"/>
              <a:gd name="T23" fmla="*/ 0 60000 65536"/>
              <a:gd name="T24" fmla="*/ 0 w 3136"/>
              <a:gd name="T25" fmla="*/ 0 h 1347"/>
              <a:gd name="T26" fmla="*/ 3136 w 3136"/>
              <a:gd name="T27" fmla="*/ 1347 h 13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36" h="1347">
                <a:moveTo>
                  <a:pt x="0" y="1347"/>
                </a:moveTo>
                <a:cubicBezTo>
                  <a:pt x="83" y="1156"/>
                  <a:pt x="322" y="396"/>
                  <a:pt x="496" y="198"/>
                </a:cubicBezTo>
                <a:cubicBezTo>
                  <a:pt x="670" y="0"/>
                  <a:pt x="890" y="33"/>
                  <a:pt x="1043" y="160"/>
                </a:cubicBezTo>
                <a:cubicBezTo>
                  <a:pt x="1196" y="287"/>
                  <a:pt x="1257" y="813"/>
                  <a:pt x="1415" y="963"/>
                </a:cubicBezTo>
                <a:cubicBezTo>
                  <a:pt x="1573" y="1113"/>
                  <a:pt x="1810" y="1115"/>
                  <a:pt x="1989" y="1059"/>
                </a:cubicBezTo>
                <a:cubicBezTo>
                  <a:pt x="2167" y="1003"/>
                  <a:pt x="2352" y="691"/>
                  <a:pt x="2486" y="627"/>
                </a:cubicBezTo>
                <a:cubicBezTo>
                  <a:pt x="2620" y="563"/>
                  <a:pt x="2683" y="555"/>
                  <a:pt x="2792" y="675"/>
                </a:cubicBezTo>
                <a:cubicBezTo>
                  <a:pt x="2900" y="795"/>
                  <a:pt x="3072" y="1211"/>
                  <a:pt x="3136" y="1347"/>
                </a:cubicBezTo>
              </a:path>
            </a:pathLst>
          </a:custGeom>
          <a:solidFill>
            <a:srgbClr val="FF9900"/>
          </a:solidFill>
          <a:ln w="9525">
            <a:solidFill>
              <a:schemeClr val="tx1"/>
            </a:solidFill>
            <a:round/>
            <a:headEnd/>
            <a:tailEnd/>
          </a:ln>
        </p:spPr>
        <p:txBody>
          <a:bodyPr/>
          <a:lstStyle/>
          <a:p>
            <a:endParaRPr lang="en-US"/>
          </a:p>
        </p:txBody>
      </p:sp>
      <p:sp>
        <p:nvSpPr>
          <p:cNvPr id="52235" name="Text Box 11"/>
          <p:cNvSpPr txBox="1">
            <a:spLocks noChangeArrowheads="1"/>
          </p:cNvSpPr>
          <p:nvPr/>
        </p:nvSpPr>
        <p:spPr bwMode="white">
          <a:xfrm>
            <a:off x="1447800" y="2659063"/>
            <a:ext cx="1879600" cy="457200"/>
          </a:xfrm>
          <a:prstGeom prst="rect">
            <a:avLst/>
          </a:prstGeom>
          <a:noFill/>
          <a:ln w="9525">
            <a:noFill/>
            <a:miter lim="800000"/>
            <a:headEnd/>
            <a:tailEnd/>
          </a:ln>
        </p:spPr>
        <p:txBody>
          <a:bodyPr wrap="none">
            <a:spAutoFit/>
          </a:bodyPr>
          <a:lstStyle/>
          <a:p>
            <a:r>
              <a:rPr lang="en-US" b="1" dirty="0">
                <a:latin typeface="Tahoma" pitchFamily="34" charset="0"/>
              </a:rPr>
              <a:t>Tall Fescue</a:t>
            </a:r>
          </a:p>
        </p:txBody>
      </p:sp>
      <p:sp>
        <p:nvSpPr>
          <p:cNvPr id="150540" name="Text Box 12"/>
          <p:cNvSpPr txBox="1">
            <a:spLocks noChangeArrowheads="1"/>
          </p:cNvSpPr>
          <p:nvPr/>
        </p:nvSpPr>
        <p:spPr bwMode="white">
          <a:xfrm>
            <a:off x="5427662" y="3480157"/>
            <a:ext cx="2233613" cy="457200"/>
          </a:xfrm>
          <a:prstGeom prst="rect">
            <a:avLst/>
          </a:prstGeom>
          <a:noFill/>
          <a:ln w="9525">
            <a:noFill/>
            <a:miter lim="800000"/>
            <a:headEnd/>
            <a:tailEnd/>
          </a:ln>
        </p:spPr>
        <p:txBody>
          <a:bodyPr wrap="none">
            <a:spAutoFit/>
          </a:bodyPr>
          <a:lstStyle/>
          <a:p>
            <a:r>
              <a:rPr lang="en-US" b="1" dirty="0" err="1">
                <a:latin typeface="Tahoma" pitchFamily="34" charset="0"/>
              </a:rPr>
              <a:t>Orchardgrass</a:t>
            </a:r>
            <a:endParaRPr lang="en-US" b="1" dirty="0">
              <a:latin typeface="Tahoma" pitchFamily="34" charset="0"/>
            </a:endParaRPr>
          </a:p>
        </p:txBody>
      </p:sp>
      <p:sp>
        <p:nvSpPr>
          <p:cNvPr id="150543" name="Line 15"/>
          <p:cNvSpPr>
            <a:spLocks noChangeShapeType="1"/>
          </p:cNvSpPr>
          <p:nvPr/>
        </p:nvSpPr>
        <p:spPr bwMode="auto">
          <a:xfrm flipH="1">
            <a:off x="3810000" y="2590800"/>
            <a:ext cx="762000" cy="990600"/>
          </a:xfrm>
          <a:prstGeom prst="line">
            <a:avLst/>
          </a:prstGeom>
          <a:noFill/>
          <a:ln w="38100">
            <a:solidFill>
              <a:schemeClr val="tx1"/>
            </a:solidFill>
            <a:round/>
            <a:headEnd/>
            <a:tailEnd type="triangle" w="med" len="med"/>
          </a:ln>
        </p:spPr>
        <p:txBody>
          <a:bodyPr/>
          <a:lstStyle/>
          <a:p>
            <a:endParaRPr lang="en-US"/>
          </a:p>
        </p:txBody>
      </p:sp>
      <p:sp>
        <p:nvSpPr>
          <p:cNvPr id="150544" name="Text Box 16"/>
          <p:cNvSpPr txBox="1">
            <a:spLocks noChangeArrowheads="1"/>
          </p:cNvSpPr>
          <p:nvPr/>
        </p:nvSpPr>
        <p:spPr bwMode="white">
          <a:xfrm>
            <a:off x="2987675" y="2036763"/>
            <a:ext cx="3122613" cy="457200"/>
          </a:xfrm>
          <a:prstGeom prst="rect">
            <a:avLst/>
          </a:prstGeom>
          <a:noFill/>
          <a:ln w="9525">
            <a:noFill/>
            <a:miter lim="800000"/>
            <a:headEnd/>
            <a:tailEnd/>
          </a:ln>
        </p:spPr>
        <p:txBody>
          <a:bodyPr wrap="none">
            <a:spAutoFit/>
          </a:bodyPr>
          <a:lstStyle/>
          <a:p>
            <a:r>
              <a:rPr lang="en-US" b="1" dirty="0">
                <a:latin typeface="Tahoma" pitchFamily="34" charset="0"/>
              </a:rPr>
              <a:t>Perennial Ryegrass</a:t>
            </a:r>
          </a:p>
        </p:txBody>
      </p:sp>
      <p:sp>
        <p:nvSpPr>
          <p:cNvPr id="52241" name="Line 17"/>
          <p:cNvSpPr>
            <a:spLocks noChangeShapeType="1"/>
          </p:cNvSpPr>
          <p:nvPr/>
        </p:nvSpPr>
        <p:spPr bwMode="auto">
          <a:xfrm>
            <a:off x="2133600" y="3200400"/>
            <a:ext cx="304800" cy="1524000"/>
          </a:xfrm>
          <a:prstGeom prst="line">
            <a:avLst/>
          </a:prstGeom>
          <a:noFill/>
          <a:ln w="38100">
            <a:solidFill>
              <a:schemeClr val="tx1"/>
            </a:solidFill>
            <a:round/>
            <a:headEnd/>
            <a:tailEnd type="triangle" w="med" len="med"/>
          </a:ln>
        </p:spPr>
        <p:txBody>
          <a:bodyPr/>
          <a:lstStyle/>
          <a:p>
            <a:endParaRPr lang="en-US"/>
          </a:p>
        </p:txBody>
      </p:sp>
      <p:grpSp>
        <p:nvGrpSpPr>
          <p:cNvPr id="2" name="Group 18"/>
          <p:cNvGrpSpPr>
            <a:grpSpLocks/>
          </p:cNvGrpSpPr>
          <p:nvPr/>
        </p:nvGrpSpPr>
        <p:grpSpPr bwMode="auto">
          <a:xfrm>
            <a:off x="1143000" y="1981200"/>
            <a:ext cx="7086600" cy="3657600"/>
            <a:chOff x="720" y="1318"/>
            <a:chExt cx="4464" cy="2304"/>
          </a:xfrm>
        </p:grpSpPr>
        <p:sp>
          <p:nvSpPr>
            <p:cNvPr id="52244" name="Line 19"/>
            <p:cNvSpPr>
              <a:spLocks noChangeShapeType="1"/>
            </p:cNvSpPr>
            <p:nvPr/>
          </p:nvSpPr>
          <p:spPr bwMode="auto">
            <a:xfrm>
              <a:off x="720" y="1318"/>
              <a:ext cx="0" cy="2304"/>
            </a:xfrm>
            <a:prstGeom prst="line">
              <a:avLst/>
            </a:prstGeom>
            <a:noFill/>
            <a:ln w="28575">
              <a:solidFill>
                <a:schemeClr val="tx1"/>
              </a:solidFill>
              <a:round/>
              <a:headEnd/>
              <a:tailEnd/>
            </a:ln>
          </p:spPr>
          <p:txBody>
            <a:bodyPr/>
            <a:lstStyle/>
            <a:p>
              <a:endParaRPr lang="en-US"/>
            </a:p>
          </p:txBody>
        </p:sp>
        <p:sp>
          <p:nvSpPr>
            <p:cNvPr id="52245" name="Line 20"/>
            <p:cNvSpPr>
              <a:spLocks noChangeShapeType="1"/>
            </p:cNvSpPr>
            <p:nvPr/>
          </p:nvSpPr>
          <p:spPr bwMode="auto">
            <a:xfrm flipH="1">
              <a:off x="720" y="3600"/>
              <a:ext cx="4464" cy="0"/>
            </a:xfrm>
            <a:prstGeom prst="line">
              <a:avLst/>
            </a:prstGeom>
            <a:noFill/>
            <a:ln w="28575">
              <a:solidFill>
                <a:schemeClr val="tx1"/>
              </a:solidFill>
              <a:round/>
              <a:headEnd/>
              <a:tailEnd/>
            </a:ln>
          </p:spPr>
          <p:txBody>
            <a:bodyPr/>
            <a:lstStyle/>
            <a:p>
              <a:endParaRPr lang="en-US"/>
            </a:p>
          </p:txBody>
        </p:sp>
      </p:grpSp>
      <p:sp>
        <p:nvSpPr>
          <p:cNvPr id="150549" name="Line 21"/>
          <p:cNvSpPr>
            <a:spLocks noChangeShapeType="1"/>
          </p:cNvSpPr>
          <p:nvPr/>
        </p:nvSpPr>
        <p:spPr bwMode="auto">
          <a:xfrm>
            <a:off x="5410200" y="3810000"/>
            <a:ext cx="381000" cy="1143000"/>
          </a:xfrm>
          <a:prstGeom prst="line">
            <a:avLst/>
          </a:prstGeom>
          <a:noFill/>
          <a:ln w="38100">
            <a:solidFill>
              <a:schemeClr val="tx1"/>
            </a:solidFill>
            <a:round/>
            <a:headEnd/>
            <a:tailEnd type="triangle" w="med" len="med"/>
          </a:ln>
        </p:spPr>
        <p:txBody>
          <a:bodyPr/>
          <a:lstStyle/>
          <a:p>
            <a:endParaRPr lang="en-US"/>
          </a:p>
        </p:txBody>
      </p:sp>
      <p:sp>
        <p:nvSpPr>
          <p:cNvPr id="23" name="Text Box 12"/>
          <p:cNvSpPr txBox="1">
            <a:spLocks noChangeArrowheads="1"/>
          </p:cNvSpPr>
          <p:nvPr/>
        </p:nvSpPr>
        <p:spPr bwMode="white">
          <a:xfrm>
            <a:off x="5500818" y="2589083"/>
            <a:ext cx="2525050" cy="369332"/>
          </a:xfrm>
          <a:prstGeom prst="rect">
            <a:avLst/>
          </a:prstGeom>
          <a:noFill/>
          <a:ln w="9525">
            <a:noFill/>
            <a:miter lim="800000"/>
            <a:headEnd/>
            <a:tailEnd/>
          </a:ln>
        </p:spPr>
        <p:txBody>
          <a:bodyPr wrap="none">
            <a:spAutoFit/>
          </a:bodyPr>
          <a:lstStyle/>
          <a:p>
            <a:r>
              <a:rPr lang="en-US" b="1" dirty="0" smtClean="0">
                <a:latin typeface="Tahoma" pitchFamily="34" charset="0"/>
              </a:rPr>
              <a:t>Smooth </a:t>
            </a:r>
            <a:r>
              <a:rPr lang="en-US" b="1" dirty="0" err="1" smtClean="0">
                <a:latin typeface="Tahoma" pitchFamily="34" charset="0"/>
              </a:rPr>
              <a:t>Bromegrass</a:t>
            </a:r>
            <a:endParaRPr lang="en-US" b="1" dirty="0">
              <a:latin typeface="Tahoma" pitchFamily="34" charset="0"/>
            </a:endParaRPr>
          </a:p>
        </p:txBody>
      </p:sp>
      <p:sp>
        <p:nvSpPr>
          <p:cNvPr id="24" name="Line 21"/>
          <p:cNvSpPr>
            <a:spLocks noChangeShapeType="1"/>
          </p:cNvSpPr>
          <p:nvPr/>
        </p:nvSpPr>
        <p:spPr bwMode="auto">
          <a:xfrm flipH="1">
            <a:off x="4267199" y="3046283"/>
            <a:ext cx="1295399" cy="1439993"/>
          </a:xfrm>
          <a:prstGeom prst="line">
            <a:avLst/>
          </a:prstGeom>
          <a:noFill/>
          <a:ln w="38100">
            <a:solidFill>
              <a:schemeClr val="tx1"/>
            </a:solidFill>
            <a:round/>
            <a:headEnd/>
            <a:tailEnd type="triangle" w="med" len="med"/>
          </a:ln>
        </p:spPr>
        <p:txBody>
          <a:bodyPr/>
          <a:lstStyle/>
          <a:p>
            <a:endParaRPr lang="en-US"/>
          </a:p>
        </p:txBody>
      </p:sp>
      <p:sp>
        <p:nvSpPr>
          <p:cNvPr id="150542" name="Freeform 14"/>
          <p:cNvSpPr>
            <a:spLocks/>
          </p:cNvSpPr>
          <p:nvPr/>
        </p:nvSpPr>
        <p:spPr bwMode="auto">
          <a:xfrm>
            <a:off x="1981200" y="3394076"/>
            <a:ext cx="4906963" cy="2184400"/>
          </a:xfrm>
          <a:custGeom>
            <a:avLst/>
            <a:gdLst>
              <a:gd name="T0" fmla="*/ 0 w 2817"/>
              <a:gd name="T1" fmla="*/ 2147483647 h 1313"/>
              <a:gd name="T2" fmla="*/ 2147483647 w 2817"/>
              <a:gd name="T3" fmla="*/ 2147483647 h 1313"/>
              <a:gd name="T4" fmla="*/ 2147483647 w 2817"/>
              <a:gd name="T5" fmla="*/ 2147483647 h 1313"/>
              <a:gd name="T6" fmla="*/ 2147483647 w 2817"/>
              <a:gd name="T7" fmla="*/ 2147483647 h 1313"/>
              <a:gd name="T8" fmla="*/ 2147483647 w 2817"/>
              <a:gd name="T9" fmla="*/ 2147483647 h 1313"/>
              <a:gd name="T10" fmla="*/ 2147483647 w 2817"/>
              <a:gd name="T11" fmla="*/ 2147483647 h 1313"/>
              <a:gd name="T12" fmla="*/ 2147483647 w 2817"/>
              <a:gd name="T13" fmla="*/ 2147483647 h 1313"/>
              <a:gd name="T14" fmla="*/ 2147483647 w 2817"/>
              <a:gd name="T15" fmla="*/ 2147483647 h 1313"/>
              <a:gd name="T16" fmla="*/ 0 60000 65536"/>
              <a:gd name="T17" fmla="*/ 0 60000 65536"/>
              <a:gd name="T18" fmla="*/ 0 60000 65536"/>
              <a:gd name="T19" fmla="*/ 0 60000 65536"/>
              <a:gd name="T20" fmla="*/ 0 60000 65536"/>
              <a:gd name="T21" fmla="*/ 0 60000 65536"/>
              <a:gd name="T22" fmla="*/ 0 60000 65536"/>
              <a:gd name="T23" fmla="*/ 0 60000 65536"/>
              <a:gd name="T24" fmla="*/ 0 w 2817"/>
              <a:gd name="T25" fmla="*/ 0 h 1313"/>
              <a:gd name="T26" fmla="*/ 2817 w 2817"/>
              <a:gd name="T27" fmla="*/ 1313 h 13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7" h="1313">
                <a:moveTo>
                  <a:pt x="0" y="1308"/>
                </a:moveTo>
                <a:cubicBezTo>
                  <a:pt x="66" y="1121"/>
                  <a:pt x="249" y="370"/>
                  <a:pt x="398" y="185"/>
                </a:cubicBezTo>
                <a:cubicBezTo>
                  <a:pt x="547" y="0"/>
                  <a:pt x="747" y="65"/>
                  <a:pt x="892" y="199"/>
                </a:cubicBezTo>
                <a:cubicBezTo>
                  <a:pt x="1037" y="333"/>
                  <a:pt x="1089" y="838"/>
                  <a:pt x="1267" y="987"/>
                </a:cubicBezTo>
                <a:cubicBezTo>
                  <a:pt x="1445" y="1136"/>
                  <a:pt x="1784" y="1111"/>
                  <a:pt x="1963" y="1092"/>
                </a:cubicBezTo>
                <a:cubicBezTo>
                  <a:pt x="2142" y="1073"/>
                  <a:pt x="2233" y="892"/>
                  <a:pt x="2342" y="871"/>
                </a:cubicBezTo>
                <a:cubicBezTo>
                  <a:pt x="2451" y="850"/>
                  <a:pt x="2537" y="889"/>
                  <a:pt x="2616" y="963"/>
                </a:cubicBezTo>
                <a:cubicBezTo>
                  <a:pt x="2695" y="1037"/>
                  <a:pt x="2775" y="1240"/>
                  <a:pt x="2817" y="1313"/>
                </a:cubicBezTo>
              </a:path>
            </a:pathLst>
          </a:custGeom>
          <a:solidFill>
            <a:srgbClr val="00B050"/>
          </a:solidFill>
          <a:ln w="9525">
            <a:solidFill>
              <a:schemeClr val="tx1"/>
            </a:solidFill>
            <a:round/>
            <a:headEnd/>
            <a:tailEnd/>
          </a:ln>
        </p:spPr>
        <p:txBody>
          <a:bodyPr/>
          <a:lstStyle/>
          <a:p>
            <a:endParaRPr lang="en-US"/>
          </a:p>
        </p:txBody>
      </p:sp>
      <p:sp>
        <p:nvSpPr>
          <p:cNvPr id="150541" name="Freeform 13"/>
          <p:cNvSpPr>
            <a:spLocks/>
          </p:cNvSpPr>
          <p:nvPr/>
        </p:nvSpPr>
        <p:spPr bwMode="auto">
          <a:xfrm>
            <a:off x="2362200" y="3394075"/>
            <a:ext cx="4587875" cy="2197100"/>
          </a:xfrm>
          <a:custGeom>
            <a:avLst/>
            <a:gdLst/>
            <a:ahLst/>
            <a:cxnLst>
              <a:cxn ang="0">
                <a:pos x="0" y="1384"/>
              </a:cxn>
              <a:cxn ang="0">
                <a:pos x="422" y="194"/>
              </a:cxn>
              <a:cxn ang="0">
                <a:pos x="970" y="222"/>
              </a:cxn>
              <a:cxn ang="0">
                <a:pos x="1325" y="962"/>
              </a:cxn>
              <a:cxn ang="0">
                <a:pos x="1925" y="1088"/>
              </a:cxn>
              <a:cxn ang="0">
                <a:pos x="2304" y="888"/>
              </a:cxn>
              <a:cxn ang="0">
                <a:pos x="2666" y="927"/>
              </a:cxn>
              <a:cxn ang="0">
                <a:pos x="2890" y="1381"/>
              </a:cxn>
            </a:cxnLst>
            <a:rect l="0" t="0" r="r" b="b"/>
            <a:pathLst>
              <a:path w="2890" h="1384">
                <a:moveTo>
                  <a:pt x="0" y="1384"/>
                </a:moveTo>
                <a:cubicBezTo>
                  <a:pt x="70" y="1186"/>
                  <a:pt x="260" y="388"/>
                  <a:pt x="422" y="194"/>
                </a:cubicBezTo>
                <a:cubicBezTo>
                  <a:pt x="584" y="0"/>
                  <a:pt x="819" y="94"/>
                  <a:pt x="970" y="222"/>
                </a:cubicBezTo>
                <a:cubicBezTo>
                  <a:pt x="1121" y="350"/>
                  <a:pt x="1166" y="818"/>
                  <a:pt x="1325" y="962"/>
                </a:cubicBezTo>
                <a:cubicBezTo>
                  <a:pt x="1484" y="1106"/>
                  <a:pt x="1762" y="1100"/>
                  <a:pt x="1925" y="1088"/>
                </a:cubicBezTo>
                <a:cubicBezTo>
                  <a:pt x="2088" y="1076"/>
                  <a:pt x="2181" y="914"/>
                  <a:pt x="2304" y="888"/>
                </a:cubicBezTo>
                <a:cubicBezTo>
                  <a:pt x="2428" y="861"/>
                  <a:pt x="2569" y="845"/>
                  <a:pt x="2666" y="927"/>
                </a:cubicBezTo>
                <a:cubicBezTo>
                  <a:pt x="2764" y="1009"/>
                  <a:pt x="2844" y="1286"/>
                  <a:pt x="2890" y="1381"/>
                </a:cubicBezTo>
              </a:path>
            </a:pathLst>
          </a:custGeom>
          <a:solidFill>
            <a:schemeClr val="tx2">
              <a:lumMod val="60000"/>
              <a:lumOff val="40000"/>
            </a:schemeClr>
          </a:solidFill>
          <a:ln w="9525">
            <a:solidFill>
              <a:schemeClr val="tx1"/>
            </a:solidFill>
            <a:round/>
            <a:headEnd/>
            <a:tailEnd/>
          </a:ln>
          <a:effectLst/>
        </p:spPr>
        <p:txBody>
          <a:bodyPr/>
          <a:lstStyle/>
          <a:p>
            <a:pPr>
              <a:buFont typeface="Monotype Sorts" pitchFamily="2" charset="2"/>
              <a:buNone/>
              <a:defRPr/>
            </a:pPr>
            <a:endParaRPr lang="en-US"/>
          </a:p>
        </p:txBody>
      </p:sp>
      <p:sp>
        <p:nvSpPr>
          <p:cNvPr id="22" name="Freeform 12"/>
          <p:cNvSpPr>
            <a:spLocks/>
          </p:cNvSpPr>
          <p:nvPr/>
        </p:nvSpPr>
        <p:spPr bwMode="auto">
          <a:xfrm>
            <a:off x="2351089" y="3802063"/>
            <a:ext cx="3337718" cy="1785937"/>
          </a:xfrm>
          <a:custGeom>
            <a:avLst/>
            <a:gdLst>
              <a:gd name="T0" fmla="*/ 0 w 2578"/>
              <a:gd name="T1" fmla="*/ 2147483647 h 1417"/>
              <a:gd name="T2" fmla="*/ 2147483647 w 2578"/>
              <a:gd name="T3" fmla="*/ 2147483647 h 1417"/>
              <a:gd name="T4" fmla="*/ 2147483647 w 2578"/>
              <a:gd name="T5" fmla="*/ 2147483647 h 1417"/>
              <a:gd name="T6" fmla="*/ 2147483647 w 2578"/>
              <a:gd name="T7" fmla="*/ 2147483647 h 1417"/>
              <a:gd name="T8" fmla="*/ 2147483647 w 2578"/>
              <a:gd name="T9" fmla="*/ 2147483647 h 1417"/>
              <a:gd name="T10" fmla="*/ 2147483647 w 2578"/>
              <a:gd name="T11" fmla="*/ 2147483647 h 1417"/>
              <a:gd name="T12" fmla="*/ 2147483647 w 2578"/>
              <a:gd name="T13" fmla="*/ 2147483647 h 1417"/>
              <a:gd name="T14" fmla="*/ 0 60000 65536"/>
              <a:gd name="T15" fmla="*/ 0 60000 65536"/>
              <a:gd name="T16" fmla="*/ 0 60000 65536"/>
              <a:gd name="T17" fmla="*/ 0 60000 65536"/>
              <a:gd name="T18" fmla="*/ 0 60000 65536"/>
              <a:gd name="T19" fmla="*/ 0 60000 65536"/>
              <a:gd name="T20" fmla="*/ 0 60000 65536"/>
              <a:gd name="T21" fmla="*/ 0 w 2578"/>
              <a:gd name="T22" fmla="*/ 0 h 1417"/>
              <a:gd name="T23" fmla="*/ 2578 w 2578"/>
              <a:gd name="T24" fmla="*/ 1417 h 14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78" h="1417">
                <a:moveTo>
                  <a:pt x="0" y="1417"/>
                </a:moveTo>
                <a:cubicBezTo>
                  <a:pt x="137" y="1205"/>
                  <a:pt x="573" y="292"/>
                  <a:pt x="823" y="146"/>
                </a:cubicBezTo>
                <a:cubicBezTo>
                  <a:pt x="1073" y="0"/>
                  <a:pt x="1332" y="466"/>
                  <a:pt x="1500" y="539"/>
                </a:cubicBezTo>
                <a:cubicBezTo>
                  <a:pt x="1668" y="612"/>
                  <a:pt x="1706" y="592"/>
                  <a:pt x="1829" y="585"/>
                </a:cubicBezTo>
                <a:cubicBezTo>
                  <a:pt x="1952" y="578"/>
                  <a:pt x="2127" y="444"/>
                  <a:pt x="2240" y="494"/>
                </a:cubicBezTo>
                <a:cubicBezTo>
                  <a:pt x="2353" y="544"/>
                  <a:pt x="2449" y="735"/>
                  <a:pt x="2505" y="887"/>
                </a:cubicBezTo>
                <a:cubicBezTo>
                  <a:pt x="2561" y="1039"/>
                  <a:pt x="2563" y="1300"/>
                  <a:pt x="2578" y="1408"/>
                </a:cubicBezTo>
              </a:path>
            </a:pathLst>
          </a:custGeom>
          <a:solidFill>
            <a:schemeClr val="accent2">
              <a:lumMod val="75000"/>
            </a:schemeClr>
          </a:solidFill>
          <a:ln w="9525">
            <a:solidFill>
              <a:schemeClr val="tx1"/>
            </a:solidFill>
            <a:round/>
            <a:headEnd/>
            <a:tailEnd/>
          </a:ln>
        </p:spPr>
        <p:txBody>
          <a:bodyPr/>
          <a:lstStyle/>
          <a:p>
            <a:pPr>
              <a:defRPr/>
            </a:pPr>
            <a:endParaRPr lang="en-US"/>
          </a:p>
        </p:txBody>
      </p:sp>
    </p:spTree>
    <p:extLst>
      <p:ext uri="{BB962C8B-B14F-4D97-AF65-F5344CB8AC3E}">
        <p14:creationId xmlns:p14="http://schemas.microsoft.com/office/powerpoint/2010/main" val="305346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542"/>
                                        </p:tgtEl>
                                        <p:attrNameLst>
                                          <p:attrName>style.visibility</p:attrName>
                                        </p:attrNameLst>
                                      </p:cBhvr>
                                      <p:to>
                                        <p:strVal val="visible"/>
                                      </p:to>
                                    </p:set>
                                    <p:animEffect transition="in" filter="fade">
                                      <p:cBhvr>
                                        <p:cTn id="7" dur="500"/>
                                        <p:tgtEl>
                                          <p:spTgt spid="1505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0543"/>
                                        </p:tgtEl>
                                        <p:attrNameLst>
                                          <p:attrName>style.visibility</p:attrName>
                                        </p:attrNameLst>
                                      </p:cBhvr>
                                      <p:to>
                                        <p:strVal val="visible"/>
                                      </p:to>
                                    </p:set>
                                    <p:animEffect transition="in" filter="fade">
                                      <p:cBhvr>
                                        <p:cTn id="10" dur="500"/>
                                        <p:tgtEl>
                                          <p:spTgt spid="15054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0544"/>
                                        </p:tgtEl>
                                        <p:attrNameLst>
                                          <p:attrName>style.visibility</p:attrName>
                                        </p:attrNameLst>
                                      </p:cBhvr>
                                      <p:to>
                                        <p:strVal val="visible"/>
                                      </p:to>
                                    </p:set>
                                    <p:animEffect transition="in" filter="fade">
                                      <p:cBhvr>
                                        <p:cTn id="13" dur="500"/>
                                        <p:tgtEl>
                                          <p:spTgt spid="15054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0541"/>
                                        </p:tgtEl>
                                        <p:attrNameLst>
                                          <p:attrName>style.visibility</p:attrName>
                                        </p:attrNameLst>
                                      </p:cBhvr>
                                      <p:to>
                                        <p:strVal val="visible"/>
                                      </p:to>
                                    </p:set>
                                    <p:animEffect transition="in" filter="fade">
                                      <p:cBhvr>
                                        <p:cTn id="18" dur="500"/>
                                        <p:tgtEl>
                                          <p:spTgt spid="15054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0540"/>
                                        </p:tgtEl>
                                        <p:attrNameLst>
                                          <p:attrName>style.visibility</p:attrName>
                                        </p:attrNameLst>
                                      </p:cBhvr>
                                      <p:to>
                                        <p:strVal val="visible"/>
                                      </p:to>
                                    </p:set>
                                    <p:animEffect transition="in" filter="fade">
                                      <p:cBhvr>
                                        <p:cTn id="21" dur="500"/>
                                        <p:tgtEl>
                                          <p:spTgt spid="15054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0549"/>
                                        </p:tgtEl>
                                        <p:attrNameLst>
                                          <p:attrName>style.visibility</p:attrName>
                                        </p:attrNameLst>
                                      </p:cBhvr>
                                      <p:to>
                                        <p:strVal val="visible"/>
                                      </p:to>
                                    </p:set>
                                    <p:animEffect transition="in" filter="fade">
                                      <p:cBhvr>
                                        <p:cTn id="24" dur="500"/>
                                        <p:tgtEl>
                                          <p:spTgt spid="15054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40" grpId="0"/>
      <p:bldP spid="150543" grpId="0" animBg="1"/>
      <p:bldP spid="150544" grpId="0"/>
      <p:bldP spid="150549" grpId="0" animBg="1"/>
      <p:bldP spid="23" grpId="0"/>
      <p:bldP spid="24" grpId="0" animBg="1"/>
      <p:bldP spid="150542" grpId="0" animBg="1"/>
      <p:bldP spid="150541" grpId="0" animBg="1"/>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algn="ctr" eaLnBrk="1" hangingPunct="1"/>
            <a:r>
              <a:rPr lang="en-US" dirty="0" err="1" smtClean="0"/>
              <a:t>Switchgrass</a:t>
            </a:r>
            <a:endParaRPr lang="en-US" dirty="0" smtClean="0"/>
          </a:p>
        </p:txBody>
      </p:sp>
      <p:sp>
        <p:nvSpPr>
          <p:cNvPr id="83971" name="Rectangle 3"/>
          <p:cNvSpPr>
            <a:spLocks noGrp="1" noChangeArrowheads="1"/>
          </p:cNvSpPr>
          <p:nvPr>
            <p:ph type="body" idx="1"/>
          </p:nvPr>
        </p:nvSpPr>
        <p:spPr>
          <a:xfrm>
            <a:off x="304800" y="1524000"/>
            <a:ext cx="4876800" cy="4953000"/>
          </a:xfrm>
        </p:spPr>
        <p:txBody>
          <a:bodyPr>
            <a:normAutofit/>
          </a:bodyPr>
          <a:lstStyle/>
          <a:p>
            <a:pPr eaLnBrk="1" hangingPunct="1"/>
            <a:r>
              <a:rPr lang="en-US" sz="2200" dirty="0" smtClean="0"/>
              <a:t>Medium to high yield potential</a:t>
            </a:r>
          </a:p>
          <a:p>
            <a:pPr eaLnBrk="1" hangingPunct="1"/>
            <a:r>
              <a:rPr lang="en-US" sz="2200" dirty="0" smtClean="0"/>
              <a:t>Good persistence</a:t>
            </a:r>
          </a:p>
          <a:p>
            <a:pPr eaLnBrk="1" hangingPunct="1"/>
            <a:r>
              <a:rPr lang="en-US" sz="2200" dirty="0" smtClean="0"/>
              <a:t>Graze no shorter than 6”</a:t>
            </a:r>
          </a:p>
          <a:p>
            <a:pPr>
              <a:lnSpc>
                <a:spcPct val="90000"/>
              </a:lnSpc>
            </a:pPr>
            <a:r>
              <a:rPr lang="en-US" sz="2200" dirty="0" smtClean="0"/>
              <a:t>Graze 2-3 </a:t>
            </a:r>
            <a:r>
              <a:rPr lang="en-US" sz="2200" dirty="0"/>
              <a:t>weeks earlier than Big Bluestem</a:t>
            </a:r>
          </a:p>
          <a:p>
            <a:pPr lvl="1">
              <a:lnSpc>
                <a:spcPct val="90000"/>
              </a:lnSpc>
            </a:pPr>
            <a:r>
              <a:rPr lang="en-US" sz="2200" dirty="0"/>
              <a:t>Often ready for grazing before the cool season grasses have stopped producing. </a:t>
            </a:r>
          </a:p>
          <a:p>
            <a:pPr>
              <a:lnSpc>
                <a:spcPct val="90000"/>
              </a:lnSpc>
            </a:pPr>
            <a:r>
              <a:rPr lang="en-US" sz="2200" dirty="0" smtClean="0"/>
              <a:t>Adapts </a:t>
            </a:r>
            <a:r>
              <a:rPr lang="en-US" sz="2200" dirty="0"/>
              <a:t>well to wetter sites</a:t>
            </a:r>
          </a:p>
          <a:p>
            <a:pPr>
              <a:lnSpc>
                <a:spcPct val="90000"/>
              </a:lnSpc>
            </a:pPr>
            <a:r>
              <a:rPr lang="en-US" sz="2200" dirty="0" smtClean="0"/>
              <a:t>Aggressive - Competitive</a:t>
            </a:r>
          </a:p>
          <a:p>
            <a:pPr eaLnBrk="1" hangingPunct="1"/>
            <a:r>
              <a:rPr lang="en-US" sz="2200" dirty="0" smtClean="0"/>
              <a:t>Forage quality good if grazed early</a:t>
            </a:r>
          </a:p>
          <a:p>
            <a:pPr eaLnBrk="1" hangingPunct="1"/>
            <a:endParaRPr lang="en-US" sz="2200" dirty="0" smtClean="0"/>
          </a:p>
        </p:txBody>
      </p:sp>
      <p:pic>
        <p:nvPicPr>
          <p:cNvPr id="18433" name="Picture 1"/>
          <p:cNvPicPr>
            <a:picLocks noChangeAspect="1" noChangeArrowheads="1"/>
          </p:cNvPicPr>
          <p:nvPr/>
        </p:nvPicPr>
        <p:blipFill>
          <a:blip r:embed="rId3" cstate="print"/>
          <a:srcRect l="55625" t="63281" r="13750" b="11719"/>
          <a:stretch>
            <a:fillRect/>
          </a:stretch>
        </p:blipFill>
        <p:spPr bwMode="auto">
          <a:xfrm>
            <a:off x="4953000" y="3962400"/>
            <a:ext cx="3733800" cy="2438400"/>
          </a:xfrm>
          <a:prstGeom prst="rect">
            <a:avLst/>
          </a:prstGeom>
          <a:noFill/>
          <a:ln w="9525">
            <a:solidFill>
              <a:schemeClr val="tx1"/>
            </a:solidFill>
            <a:miter lim="800000"/>
            <a:headEnd/>
            <a:tailEnd/>
          </a:ln>
        </p:spPr>
      </p:pic>
      <p:pic>
        <p:nvPicPr>
          <p:cNvPr id="6" name="Picture 1"/>
          <p:cNvPicPr>
            <a:picLocks noChangeAspect="1" noChangeArrowheads="1"/>
          </p:cNvPicPr>
          <p:nvPr/>
        </p:nvPicPr>
        <p:blipFill>
          <a:blip r:embed="rId3" cstate="print"/>
          <a:srcRect l="55625" t="37500" r="32500" b="39844"/>
          <a:stretch>
            <a:fillRect/>
          </a:stretch>
        </p:blipFill>
        <p:spPr bwMode="auto">
          <a:xfrm>
            <a:off x="5334000" y="1600200"/>
            <a:ext cx="1447800" cy="2209800"/>
          </a:xfrm>
          <a:prstGeom prst="rect">
            <a:avLst/>
          </a:prstGeom>
          <a:noFill/>
          <a:ln w="9525">
            <a:solidFill>
              <a:schemeClr val="tx1"/>
            </a:solidFill>
            <a:miter lim="800000"/>
            <a:headEnd/>
            <a:tailEnd/>
          </a:ln>
        </p:spPr>
      </p:pic>
      <p:pic>
        <p:nvPicPr>
          <p:cNvPr id="7" name="Picture 1"/>
          <p:cNvPicPr>
            <a:picLocks noChangeAspect="1" noChangeArrowheads="1"/>
          </p:cNvPicPr>
          <p:nvPr/>
        </p:nvPicPr>
        <p:blipFill>
          <a:blip r:embed="rId3" cstate="print"/>
          <a:srcRect l="76250" t="37500" r="14375" b="39844"/>
          <a:stretch>
            <a:fillRect/>
          </a:stretch>
        </p:blipFill>
        <p:spPr bwMode="auto">
          <a:xfrm>
            <a:off x="6934200" y="990600"/>
            <a:ext cx="1458310" cy="2819400"/>
          </a:xfrm>
          <a:prstGeom prst="rect">
            <a:avLst/>
          </a:prstGeom>
          <a:noFill/>
          <a:ln w="9525">
            <a:solidFill>
              <a:schemeClr val="tx1"/>
            </a:solidFill>
            <a:miter lim="800000"/>
            <a:headEnd/>
            <a:tailEnd/>
          </a:ln>
        </p:spPr>
      </p:pic>
      <p:sp>
        <p:nvSpPr>
          <p:cNvPr id="8" name="Text Box 6"/>
          <p:cNvSpPr txBox="1">
            <a:spLocks noChangeArrowheads="1"/>
          </p:cNvSpPr>
          <p:nvPr/>
        </p:nvSpPr>
        <p:spPr bwMode="auto">
          <a:xfrm>
            <a:off x="177282" y="5715000"/>
            <a:ext cx="4699518" cy="946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2800" b="0" i="0" u="none" strike="noStrike" kern="0" cap="none" spc="0" normalizeH="0" baseline="0" noProof="0" dirty="0" smtClean="0">
                <a:ln>
                  <a:noFill/>
                </a:ln>
                <a:effectLst/>
                <a:uLnTx/>
                <a:uFillTx/>
                <a:latin typeface="Times New Roman" pitchFamily="18" charset="0"/>
              </a:rPr>
              <a:t>Varieties:  Cave-In-Rock; </a:t>
            </a:r>
            <a:r>
              <a:rPr kumimoji="0" lang="en-US" sz="2800" b="0" i="0" u="none" strike="noStrike" kern="0" cap="none" spc="0" normalizeH="0" baseline="0" noProof="0" dirty="0" err="1" smtClean="0">
                <a:ln>
                  <a:noFill/>
                </a:ln>
                <a:effectLst/>
                <a:uLnTx/>
                <a:uFillTx/>
                <a:latin typeface="Times New Roman" pitchFamily="18" charset="0"/>
              </a:rPr>
              <a:t>Kanlow</a:t>
            </a:r>
            <a:r>
              <a:rPr kumimoji="0" lang="en-US" sz="2800" b="0" i="0" u="none" strike="noStrike" kern="0" cap="none" spc="0" normalizeH="0" baseline="0" noProof="0" dirty="0" smtClean="0">
                <a:ln>
                  <a:noFill/>
                </a:ln>
                <a:effectLst/>
                <a:uLnTx/>
                <a:uFillTx/>
                <a:latin typeface="Times New Roman" pitchFamily="18" charset="0"/>
              </a:rPr>
              <a:t>; Alamo; Blackwell</a:t>
            </a:r>
          </a:p>
        </p:txBody>
      </p:sp>
    </p:spTree>
    <p:extLst>
      <p:ext uri="{BB962C8B-B14F-4D97-AF65-F5344CB8AC3E}">
        <p14:creationId xmlns:p14="http://schemas.microsoft.com/office/powerpoint/2010/main" val="3631614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algn="ctr" eaLnBrk="1" hangingPunct="1"/>
            <a:r>
              <a:rPr lang="en-US" dirty="0" smtClean="0"/>
              <a:t>Big Bluestem</a:t>
            </a:r>
          </a:p>
        </p:txBody>
      </p:sp>
      <p:sp>
        <p:nvSpPr>
          <p:cNvPr id="82947" name="Rectangle 3"/>
          <p:cNvSpPr>
            <a:spLocks noGrp="1" noChangeArrowheads="1"/>
          </p:cNvSpPr>
          <p:nvPr>
            <p:ph type="body" idx="1"/>
          </p:nvPr>
        </p:nvSpPr>
        <p:spPr>
          <a:xfrm>
            <a:off x="304800" y="1295400"/>
            <a:ext cx="4648200" cy="5181600"/>
          </a:xfrm>
        </p:spPr>
        <p:txBody>
          <a:bodyPr>
            <a:normAutofit/>
          </a:bodyPr>
          <a:lstStyle/>
          <a:p>
            <a:pPr eaLnBrk="1" hangingPunct="1"/>
            <a:r>
              <a:rPr lang="en-US" sz="2200" dirty="0" smtClean="0"/>
              <a:t>Medium to high yield potential</a:t>
            </a:r>
          </a:p>
          <a:p>
            <a:pPr eaLnBrk="1" hangingPunct="1"/>
            <a:r>
              <a:rPr lang="en-US" sz="2200" dirty="0" smtClean="0"/>
              <a:t>Good persistence</a:t>
            </a:r>
          </a:p>
          <a:p>
            <a:pPr eaLnBrk="1" hangingPunct="1"/>
            <a:r>
              <a:rPr lang="en-US" sz="2200" dirty="0" smtClean="0"/>
              <a:t>Slow to establish</a:t>
            </a:r>
          </a:p>
          <a:p>
            <a:pPr lvl="1"/>
            <a:r>
              <a:rPr lang="en-US" sz="1800" dirty="0" smtClean="0"/>
              <a:t>More difficult to establish than </a:t>
            </a:r>
            <a:r>
              <a:rPr lang="en-US" sz="1800" dirty="0" err="1" smtClean="0"/>
              <a:t>switchgrass</a:t>
            </a:r>
            <a:endParaRPr lang="en-US" sz="1800" dirty="0" smtClean="0"/>
          </a:p>
          <a:p>
            <a:pPr eaLnBrk="1" hangingPunct="1"/>
            <a:r>
              <a:rPr lang="en-US" sz="2200" dirty="0" smtClean="0"/>
              <a:t>Graze no shorter than 6”</a:t>
            </a:r>
          </a:p>
          <a:p>
            <a:pPr eaLnBrk="1" hangingPunct="1"/>
            <a:r>
              <a:rPr lang="en-US" sz="2200" dirty="0" smtClean="0"/>
              <a:t>Drought tolerant</a:t>
            </a:r>
          </a:p>
          <a:p>
            <a:pPr eaLnBrk="1" hangingPunct="1"/>
            <a:r>
              <a:rPr lang="en-US" sz="2200" dirty="0" smtClean="0"/>
              <a:t>Forage quality good if managed</a:t>
            </a:r>
          </a:p>
        </p:txBody>
      </p:sp>
      <p:pic>
        <p:nvPicPr>
          <p:cNvPr id="20481" name="Picture 1"/>
          <p:cNvPicPr>
            <a:picLocks noChangeAspect="1" noChangeArrowheads="1"/>
          </p:cNvPicPr>
          <p:nvPr/>
        </p:nvPicPr>
        <p:blipFill>
          <a:blip r:embed="rId3" cstate="print"/>
          <a:srcRect l="57500" t="65625" r="14375" b="11719"/>
          <a:stretch>
            <a:fillRect/>
          </a:stretch>
        </p:blipFill>
        <p:spPr bwMode="auto">
          <a:xfrm>
            <a:off x="4724400" y="3820160"/>
            <a:ext cx="3886200" cy="2504440"/>
          </a:xfrm>
          <a:prstGeom prst="rect">
            <a:avLst/>
          </a:prstGeom>
          <a:noFill/>
          <a:ln w="9525">
            <a:solidFill>
              <a:schemeClr val="tx1"/>
            </a:solidFill>
            <a:miter lim="800000"/>
            <a:headEnd/>
            <a:tailEnd/>
          </a:ln>
        </p:spPr>
      </p:pic>
      <p:pic>
        <p:nvPicPr>
          <p:cNvPr id="6" name="Picture 1"/>
          <p:cNvPicPr>
            <a:picLocks noChangeAspect="1" noChangeArrowheads="1"/>
          </p:cNvPicPr>
          <p:nvPr/>
        </p:nvPicPr>
        <p:blipFill>
          <a:blip r:embed="rId3" cstate="print"/>
          <a:srcRect l="56875" t="41406" r="33125" b="37500"/>
          <a:stretch>
            <a:fillRect/>
          </a:stretch>
        </p:blipFill>
        <p:spPr bwMode="auto">
          <a:xfrm>
            <a:off x="5400040" y="1290637"/>
            <a:ext cx="1447800" cy="2443163"/>
          </a:xfrm>
          <a:prstGeom prst="rect">
            <a:avLst/>
          </a:prstGeom>
          <a:noFill/>
          <a:ln w="9525">
            <a:solidFill>
              <a:schemeClr val="tx1"/>
            </a:solidFill>
            <a:miter lim="800000"/>
            <a:headEnd/>
            <a:tailEnd/>
          </a:ln>
        </p:spPr>
      </p:pic>
      <p:pic>
        <p:nvPicPr>
          <p:cNvPr id="7" name="Picture 1"/>
          <p:cNvPicPr>
            <a:picLocks noChangeAspect="1" noChangeArrowheads="1"/>
          </p:cNvPicPr>
          <p:nvPr/>
        </p:nvPicPr>
        <p:blipFill>
          <a:blip r:embed="rId3" cstate="print"/>
          <a:srcRect l="73125" t="39062" r="16250" b="37500"/>
          <a:stretch>
            <a:fillRect/>
          </a:stretch>
        </p:blipFill>
        <p:spPr bwMode="auto">
          <a:xfrm>
            <a:off x="6924040" y="1295400"/>
            <a:ext cx="1381760" cy="2438400"/>
          </a:xfrm>
          <a:prstGeom prst="rect">
            <a:avLst/>
          </a:prstGeom>
          <a:noFill/>
          <a:ln w="9525">
            <a:solidFill>
              <a:schemeClr val="tx1"/>
            </a:solidFill>
            <a:miter lim="800000"/>
            <a:headEnd/>
            <a:tailEnd/>
          </a:ln>
        </p:spPr>
      </p:pic>
      <p:sp>
        <p:nvSpPr>
          <p:cNvPr id="8" name="Text Box 1032"/>
          <p:cNvSpPr txBox="1">
            <a:spLocks noChangeArrowheads="1"/>
          </p:cNvSpPr>
          <p:nvPr/>
        </p:nvSpPr>
        <p:spPr bwMode="auto">
          <a:xfrm>
            <a:off x="228600" y="5257800"/>
            <a:ext cx="44196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lgn="ctr">
              <a:spcBef>
                <a:spcPct val="50000"/>
              </a:spcBef>
            </a:pPr>
            <a:r>
              <a:rPr lang="en-US" sz="2800" dirty="0"/>
              <a:t>Varieties:  Bonanza; Goldmine; </a:t>
            </a:r>
            <a:r>
              <a:rPr lang="en-US" sz="2800" dirty="0" err="1"/>
              <a:t>Rountree</a:t>
            </a:r>
            <a:r>
              <a:rPr lang="en-US" sz="2800" dirty="0"/>
              <a:t>;  </a:t>
            </a:r>
            <a:r>
              <a:rPr lang="en-US" sz="2800" dirty="0" smtClean="0"/>
              <a:t>    Kaw</a:t>
            </a:r>
            <a:r>
              <a:rPr lang="en-US" sz="2800" dirty="0"/>
              <a:t>; Oz 70</a:t>
            </a:r>
          </a:p>
        </p:txBody>
      </p:sp>
    </p:spTree>
    <p:extLst>
      <p:ext uri="{BB962C8B-B14F-4D97-AF65-F5344CB8AC3E}">
        <p14:creationId xmlns:p14="http://schemas.microsoft.com/office/powerpoint/2010/main" val="1180581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algn="ctr" eaLnBrk="1" hangingPunct="1"/>
            <a:r>
              <a:rPr lang="en-US" dirty="0" err="1" smtClean="0"/>
              <a:t>Indiangrass</a:t>
            </a:r>
            <a:endParaRPr lang="en-US" dirty="0" smtClean="0"/>
          </a:p>
        </p:txBody>
      </p:sp>
      <p:sp>
        <p:nvSpPr>
          <p:cNvPr id="84995" name="Rectangle 3"/>
          <p:cNvSpPr>
            <a:spLocks noGrp="1" noChangeArrowheads="1"/>
          </p:cNvSpPr>
          <p:nvPr>
            <p:ph type="body" idx="1"/>
          </p:nvPr>
        </p:nvSpPr>
        <p:spPr>
          <a:xfrm>
            <a:off x="152400" y="1371600"/>
            <a:ext cx="4648200" cy="5105400"/>
          </a:xfrm>
        </p:spPr>
        <p:txBody>
          <a:bodyPr>
            <a:normAutofit fontScale="85000" lnSpcReduction="20000"/>
          </a:bodyPr>
          <a:lstStyle/>
          <a:p>
            <a:pPr eaLnBrk="1" hangingPunct="1"/>
            <a:r>
              <a:rPr lang="en-US" dirty="0" smtClean="0"/>
              <a:t>Medium to high yield potential </a:t>
            </a:r>
          </a:p>
          <a:p>
            <a:r>
              <a:rPr lang="en-US" dirty="0"/>
              <a:t>A late producer </a:t>
            </a:r>
          </a:p>
          <a:p>
            <a:pPr lvl="1"/>
            <a:r>
              <a:rPr lang="en-US" dirty="0" smtClean="0"/>
              <a:t>1-2 </a:t>
            </a:r>
            <a:r>
              <a:rPr lang="en-US" dirty="0"/>
              <a:t>weeks later than Big </a:t>
            </a:r>
            <a:r>
              <a:rPr lang="en-US" dirty="0" smtClean="0"/>
              <a:t>Bluestem</a:t>
            </a:r>
          </a:p>
          <a:p>
            <a:pPr eaLnBrk="1" hangingPunct="1"/>
            <a:r>
              <a:rPr lang="en-US" dirty="0" smtClean="0"/>
              <a:t>Good persistence</a:t>
            </a:r>
          </a:p>
          <a:p>
            <a:pPr eaLnBrk="1" hangingPunct="1"/>
            <a:r>
              <a:rPr lang="en-US" dirty="0" smtClean="0"/>
              <a:t>Slow to establish</a:t>
            </a:r>
          </a:p>
          <a:p>
            <a:pPr eaLnBrk="1" hangingPunct="1"/>
            <a:r>
              <a:rPr lang="en-US" dirty="0" smtClean="0"/>
              <a:t>Graze no shorter than 6”</a:t>
            </a:r>
          </a:p>
          <a:p>
            <a:pPr eaLnBrk="1" hangingPunct="1"/>
            <a:r>
              <a:rPr lang="en-US" dirty="0" smtClean="0"/>
              <a:t>Good tolerance to:</a:t>
            </a:r>
          </a:p>
          <a:p>
            <a:pPr lvl="1"/>
            <a:r>
              <a:rPr lang="en-US" dirty="0" smtClean="0"/>
              <a:t>Drought</a:t>
            </a:r>
          </a:p>
          <a:p>
            <a:pPr lvl="1"/>
            <a:r>
              <a:rPr lang="en-US" dirty="0" smtClean="0"/>
              <a:t>Poor soil fertility</a:t>
            </a:r>
          </a:p>
          <a:p>
            <a:pPr eaLnBrk="1" hangingPunct="1"/>
            <a:r>
              <a:rPr lang="en-US" dirty="0" smtClean="0"/>
              <a:t>Fair tolerance to: </a:t>
            </a:r>
          </a:p>
          <a:p>
            <a:pPr lvl="1"/>
            <a:r>
              <a:rPr lang="en-US" dirty="0" smtClean="0"/>
              <a:t>Poor drainage</a:t>
            </a:r>
          </a:p>
          <a:p>
            <a:pPr eaLnBrk="1" hangingPunct="1"/>
            <a:r>
              <a:rPr lang="en-US" dirty="0" smtClean="0"/>
              <a:t>Forage quality good if managed</a:t>
            </a:r>
          </a:p>
          <a:p>
            <a:pPr eaLnBrk="1" hangingPunct="1"/>
            <a:endParaRPr lang="en-US" dirty="0" smtClean="0"/>
          </a:p>
        </p:txBody>
      </p:sp>
      <p:pic>
        <p:nvPicPr>
          <p:cNvPr id="16385" name="Picture 1"/>
          <p:cNvPicPr>
            <a:picLocks noChangeAspect="1" noChangeArrowheads="1"/>
          </p:cNvPicPr>
          <p:nvPr/>
        </p:nvPicPr>
        <p:blipFill>
          <a:blip r:embed="rId3" cstate="print"/>
          <a:srcRect l="56250" t="64062" r="14375" b="11719"/>
          <a:stretch>
            <a:fillRect/>
          </a:stretch>
        </p:blipFill>
        <p:spPr bwMode="auto">
          <a:xfrm>
            <a:off x="4953000" y="3889443"/>
            <a:ext cx="4038600" cy="2663757"/>
          </a:xfrm>
          <a:prstGeom prst="rect">
            <a:avLst/>
          </a:prstGeom>
          <a:noFill/>
          <a:ln w="9525">
            <a:solidFill>
              <a:schemeClr val="tx1"/>
            </a:solidFill>
            <a:miter lim="800000"/>
            <a:headEnd/>
            <a:tailEnd/>
          </a:ln>
        </p:spPr>
      </p:pic>
      <p:pic>
        <p:nvPicPr>
          <p:cNvPr id="8" name="Picture 1"/>
          <p:cNvPicPr>
            <a:picLocks noChangeAspect="1" noChangeArrowheads="1"/>
          </p:cNvPicPr>
          <p:nvPr/>
        </p:nvPicPr>
        <p:blipFill>
          <a:blip r:embed="rId3" cstate="print"/>
          <a:srcRect l="56250" t="36719" r="27500" b="38281"/>
          <a:stretch>
            <a:fillRect/>
          </a:stretch>
        </p:blipFill>
        <p:spPr bwMode="auto">
          <a:xfrm>
            <a:off x="5105400" y="1371600"/>
            <a:ext cx="1981200" cy="2438400"/>
          </a:xfrm>
          <a:prstGeom prst="rect">
            <a:avLst/>
          </a:prstGeom>
          <a:noFill/>
          <a:ln w="9525">
            <a:solidFill>
              <a:schemeClr val="tx1"/>
            </a:solidFill>
            <a:miter lim="800000"/>
            <a:headEnd/>
            <a:tailEnd/>
          </a:ln>
        </p:spPr>
      </p:pic>
      <p:pic>
        <p:nvPicPr>
          <p:cNvPr id="9" name="Picture 1"/>
          <p:cNvPicPr>
            <a:picLocks noChangeAspect="1" noChangeArrowheads="1"/>
          </p:cNvPicPr>
          <p:nvPr/>
        </p:nvPicPr>
        <p:blipFill>
          <a:blip r:embed="rId3" cstate="print"/>
          <a:srcRect l="76875" t="36719" r="15000" b="38281"/>
          <a:stretch>
            <a:fillRect/>
          </a:stretch>
        </p:blipFill>
        <p:spPr bwMode="auto">
          <a:xfrm>
            <a:off x="7162800" y="1348154"/>
            <a:ext cx="1000125" cy="2461846"/>
          </a:xfrm>
          <a:prstGeom prst="rect">
            <a:avLst/>
          </a:prstGeom>
          <a:noFill/>
          <a:ln w="9525">
            <a:solidFill>
              <a:schemeClr val="tx1"/>
            </a:solidFill>
            <a:miter lim="800000"/>
            <a:headEnd/>
            <a:tailEnd/>
          </a:ln>
        </p:spPr>
      </p:pic>
      <p:sp>
        <p:nvSpPr>
          <p:cNvPr id="7" name="Text Box 1032"/>
          <p:cNvSpPr txBox="1">
            <a:spLocks noChangeArrowheads="1"/>
          </p:cNvSpPr>
          <p:nvPr/>
        </p:nvSpPr>
        <p:spPr bwMode="auto">
          <a:xfrm>
            <a:off x="152400" y="6108700"/>
            <a:ext cx="4800600" cy="520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lgn="ctr">
              <a:spcBef>
                <a:spcPct val="50000"/>
              </a:spcBef>
            </a:pPr>
            <a:r>
              <a:rPr lang="en-US" sz="2800" dirty="0"/>
              <a:t>Varieties:  Rumsey; Cheyenne</a:t>
            </a:r>
          </a:p>
        </p:txBody>
      </p:sp>
    </p:spTree>
    <p:extLst>
      <p:ext uri="{BB962C8B-B14F-4D97-AF65-F5344CB8AC3E}">
        <p14:creationId xmlns:p14="http://schemas.microsoft.com/office/powerpoint/2010/main" val="3973241400"/>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Eastern </a:t>
            </a:r>
            <a:r>
              <a:rPr lang="en-US" dirty="0" err="1" smtClean="0"/>
              <a:t>Gamagrass</a:t>
            </a:r>
            <a:endParaRPr lang="en-US" dirty="0"/>
          </a:p>
        </p:txBody>
      </p:sp>
      <p:sp>
        <p:nvSpPr>
          <p:cNvPr id="4" name="Rectangle 3"/>
          <p:cNvSpPr txBox="1">
            <a:spLocks noChangeArrowheads="1"/>
          </p:cNvSpPr>
          <p:nvPr/>
        </p:nvSpPr>
        <p:spPr>
          <a:xfrm>
            <a:off x="152400" y="1219200"/>
            <a:ext cx="4648200" cy="5105400"/>
          </a:xfrm>
          <a:prstGeom prst="rect">
            <a:avLst/>
          </a:prstGeom>
        </p:spPr>
        <p:txBody>
          <a:bodyPr vert="horz">
            <a:normAutofit fontScale="77500" lnSpcReduction="20000"/>
          </a:bodyPr>
          <a:lstStyle/>
          <a:p>
            <a:pPr marL="566928" marR="0" lvl="0" indent="-457200" algn="l" defTabSz="914400" rtl="0" eaLnBrk="1" fontAlgn="auto" latinLnBrk="0" hangingPunct="1">
              <a:lnSpc>
                <a:spcPct val="100000"/>
              </a:lnSpc>
              <a:spcBef>
                <a:spcPts val="400"/>
              </a:spcBef>
              <a:spcAft>
                <a:spcPts val="0"/>
              </a:spcAft>
              <a:buSzPct val="65000"/>
              <a:buFont typeface="Arial" pitchFamily="34" charset="0"/>
              <a:buChar char="•"/>
              <a:tabLst/>
              <a:defRPr/>
            </a:pPr>
            <a:r>
              <a:rPr lang="en-US" sz="2200" dirty="0" smtClean="0"/>
              <a:t>High </a:t>
            </a:r>
            <a:r>
              <a:rPr kumimoji="0" lang="en-US" sz="2200" b="0" i="0" u="none" strike="noStrike" kern="1200" cap="none" spc="0" normalizeH="0" baseline="0" noProof="0" dirty="0" smtClean="0">
                <a:ln>
                  <a:noFill/>
                </a:ln>
                <a:solidFill>
                  <a:schemeClr val="tx1"/>
                </a:solidFill>
                <a:effectLst/>
                <a:uLnTx/>
                <a:uFillTx/>
              </a:rPr>
              <a:t>yield potential </a:t>
            </a:r>
          </a:p>
          <a:p>
            <a:pPr marL="1024128" lvl="1" indent="-457200">
              <a:spcBef>
                <a:spcPts val="400"/>
              </a:spcBef>
              <a:buSzPct val="65000"/>
              <a:buFont typeface="Arial" pitchFamily="34" charset="0"/>
              <a:buChar char="•"/>
              <a:defRPr/>
            </a:pPr>
            <a:r>
              <a:rPr lang="en-US" sz="2200" dirty="0"/>
              <a:t>Approximately 2 inches per day</a:t>
            </a:r>
          </a:p>
          <a:p>
            <a:pPr marL="1024128" lvl="1" indent="-457200">
              <a:spcBef>
                <a:spcPts val="400"/>
              </a:spcBef>
              <a:buSzPct val="65000"/>
              <a:buFont typeface="Arial" pitchFamily="34" charset="0"/>
              <a:buChar char="•"/>
              <a:defRPr/>
            </a:pPr>
            <a:r>
              <a:rPr lang="en-US" sz="2200" dirty="0"/>
              <a:t>6.5 tons per acre measured in </a:t>
            </a:r>
            <a:r>
              <a:rPr lang="en-US" sz="2200" dirty="0" smtClean="0"/>
              <a:t>Missouri</a:t>
            </a:r>
            <a:endParaRPr kumimoji="0" lang="en-US" sz="2200" b="0" i="0" u="none" strike="noStrike" kern="1200" cap="none" spc="0" normalizeH="0" baseline="0" noProof="0" dirty="0" smtClean="0">
              <a:ln>
                <a:noFill/>
              </a:ln>
              <a:solidFill>
                <a:schemeClr val="tx1"/>
              </a:solidFill>
              <a:effectLst/>
              <a:uLnTx/>
              <a:uFillTx/>
            </a:endParaRPr>
          </a:p>
          <a:p>
            <a:pPr marL="566928" marR="0" lvl="0" indent="-457200" algn="l" defTabSz="914400" rtl="0" eaLnBrk="1" fontAlgn="auto" latinLnBrk="0" hangingPunct="1">
              <a:lnSpc>
                <a:spcPct val="100000"/>
              </a:lnSpc>
              <a:spcBef>
                <a:spcPts val="400"/>
              </a:spcBef>
              <a:spcAft>
                <a:spcPts val="0"/>
              </a:spcAft>
              <a:buSzPct val="65000"/>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rPr>
              <a:t>Good persistence</a:t>
            </a:r>
          </a:p>
          <a:p>
            <a:pPr marL="566928" marR="0" lvl="0" indent="-457200" algn="l" defTabSz="914400" rtl="0" eaLnBrk="1" fontAlgn="auto" latinLnBrk="0" hangingPunct="1">
              <a:lnSpc>
                <a:spcPct val="100000"/>
              </a:lnSpc>
              <a:spcBef>
                <a:spcPts val="400"/>
              </a:spcBef>
              <a:spcAft>
                <a:spcPts val="0"/>
              </a:spcAft>
              <a:buSzPct val="65000"/>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rPr>
              <a:t>Very slow to establish</a:t>
            </a:r>
          </a:p>
          <a:p>
            <a:pPr marL="566928" marR="0" lvl="0" indent="-457200" algn="l" defTabSz="914400" rtl="0" eaLnBrk="1" fontAlgn="auto" latinLnBrk="0" hangingPunct="1">
              <a:lnSpc>
                <a:spcPct val="100000"/>
              </a:lnSpc>
              <a:spcBef>
                <a:spcPts val="400"/>
              </a:spcBef>
              <a:spcAft>
                <a:spcPts val="0"/>
              </a:spcAft>
              <a:buSzPct val="65000"/>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rPr>
              <a:t>Graze no shorter than 6”</a:t>
            </a:r>
          </a:p>
          <a:p>
            <a:pPr marL="566928" marR="0" lvl="0" indent="-457200" algn="l" defTabSz="914400" rtl="0" eaLnBrk="1" fontAlgn="auto" latinLnBrk="0" hangingPunct="1">
              <a:lnSpc>
                <a:spcPct val="100000"/>
              </a:lnSpc>
              <a:spcBef>
                <a:spcPts val="400"/>
              </a:spcBef>
              <a:spcAft>
                <a:spcPts val="0"/>
              </a:spcAft>
              <a:buSzPct val="65000"/>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rPr>
              <a:t>Good tolerance to:</a:t>
            </a:r>
          </a:p>
          <a:p>
            <a:pPr marL="736092" marR="0" lvl="1" indent="-342900" algn="l" defTabSz="914400" rtl="0" eaLnBrk="1" fontAlgn="auto" latinLnBrk="0" hangingPunct="1">
              <a:lnSpc>
                <a:spcPct val="100000"/>
              </a:lnSpc>
              <a:spcBef>
                <a:spcPts val="324"/>
              </a:spcBef>
              <a:spcAft>
                <a:spcPts val="0"/>
              </a:spcAft>
              <a:buSzTx/>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rPr>
              <a:t>Drought</a:t>
            </a:r>
          </a:p>
          <a:p>
            <a:pPr marL="736092" marR="0" lvl="1" indent="-342900" algn="l" defTabSz="914400" rtl="0" eaLnBrk="1" fontAlgn="auto" latinLnBrk="0" hangingPunct="1">
              <a:lnSpc>
                <a:spcPct val="100000"/>
              </a:lnSpc>
              <a:spcBef>
                <a:spcPts val="324"/>
              </a:spcBef>
              <a:spcAft>
                <a:spcPts val="0"/>
              </a:spcAft>
              <a:buSzTx/>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rPr>
              <a:t>Poor drainage</a:t>
            </a:r>
          </a:p>
          <a:p>
            <a:pPr marL="566928" marR="0" lvl="0" indent="-457200" algn="l" defTabSz="914400" rtl="0" eaLnBrk="1" fontAlgn="auto" latinLnBrk="0" hangingPunct="1">
              <a:lnSpc>
                <a:spcPct val="100000"/>
              </a:lnSpc>
              <a:spcBef>
                <a:spcPts val="400"/>
              </a:spcBef>
              <a:spcAft>
                <a:spcPts val="0"/>
              </a:spcAft>
              <a:buSzPct val="65000"/>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rPr>
              <a:t>Fair tolerance to: </a:t>
            </a:r>
          </a:p>
          <a:p>
            <a:pPr marL="736092" marR="0" lvl="1" indent="-342900" algn="l" defTabSz="914400" rtl="0" eaLnBrk="1" fontAlgn="auto" latinLnBrk="0" hangingPunct="1">
              <a:lnSpc>
                <a:spcPct val="100000"/>
              </a:lnSpc>
              <a:spcBef>
                <a:spcPts val="324"/>
              </a:spcBef>
              <a:spcAft>
                <a:spcPts val="0"/>
              </a:spcAft>
              <a:buSzTx/>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rPr>
              <a:t>Low soil fertility</a:t>
            </a:r>
          </a:p>
          <a:p>
            <a:pPr marL="566928" marR="0" lvl="0" indent="-457200" algn="l" defTabSz="914400" rtl="0" eaLnBrk="1" fontAlgn="auto" latinLnBrk="0" hangingPunct="1">
              <a:lnSpc>
                <a:spcPct val="100000"/>
              </a:lnSpc>
              <a:spcBef>
                <a:spcPts val="400"/>
              </a:spcBef>
              <a:spcAft>
                <a:spcPts val="0"/>
              </a:spcAft>
              <a:buSzPct val="65000"/>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rPr>
              <a:t>One of the most palatable native warm-season grasses</a:t>
            </a:r>
          </a:p>
          <a:p>
            <a:pPr marL="1024128" lvl="1" indent="-457200">
              <a:spcBef>
                <a:spcPts val="400"/>
              </a:spcBef>
              <a:buSzPct val="65000"/>
              <a:buFont typeface="Arial" pitchFamily="34" charset="0"/>
              <a:buChar char="•"/>
              <a:defRPr/>
            </a:pPr>
            <a:r>
              <a:rPr lang="en-US" sz="2400" dirty="0" smtClean="0"/>
              <a:t>SW </a:t>
            </a:r>
            <a:r>
              <a:rPr lang="en-US" sz="2400" dirty="0"/>
              <a:t>Center dairy heifer gain </a:t>
            </a:r>
            <a:r>
              <a:rPr lang="en-US" sz="2400" dirty="0" smtClean="0"/>
              <a:t>data:</a:t>
            </a:r>
          </a:p>
          <a:p>
            <a:pPr marL="1481328" lvl="2" indent="-457200">
              <a:spcBef>
                <a:spcPts val="400"/>
              </a:spcBef>
              <a:buSzPct val="65000"/>
              <a:buFont typeface="Arial" pitchFamily="34" charset="0"/>
              <a:buChar char="•"/>
              <a:defRPr/>
            </a:pPr>
            <a:r>
              <a:rPr lang="en-US" sz="2400" dirty="0" smtClean="0"/>
              <a:t>Gama </a:t>
            </a:r>
            <a:r>
              <a:rPr lang="en-US" sz="2400" dirty="0"/>
              <a:t>= 2.1 </a:t>
            </a:r>
            <a:r>
              <a:rPr lang="en-US" sz="2400" dirty="0" err="1" smtClean="0"/>
              <a:t>lb</a:t>
            </a:r>
            <a:r>
              <a:rPr lang="en-US" sz="2400" dirty="0" smtClean="0"/>
              <a:t>/day</a:t>
            </a:r>
          </a:p>
          <a:p>
            <a:pPr marL="1481328" lvl="2" indent="-457200">
              <a:spcBef>
                <a:spcPts val="400"/>
              </a:spcBef>
              <a:buSzPct val="65000"/>
              <a:buFont typeface="Arial" pitchFamily="34" charset="0"/>
              <a:buChar char="•"/>
              <a:defRPr/>
            </a:pPr>
            <a:r>
              <a:rPr lang="en-US" sz="2400" dirty="0" err="1" smtClean="0"/>
              <a:t>Alfagraze</a:t>
            </a:r>
            <a:r>
              <a:rPr lang="en-US" sz="2400" dirty="0" smtClean="0"/>
              <a:t> </a:t>
            </a:r>
            <a:r>
              <a:rPr lang="en-US" sz="2400" dirty="0"/>
              <a:t>= 2.3 </a:t>
            </a:r>
            <a:r>
              <a:rPr lang="en-US" sz="2400" dirty="0" err="1"/>
              <a:t>lb</a:t>
            </a:r>
            <a:r>
              <a:rPr lang="en-US" sz="2400" dirty="0"/>
              <a:t>/day</a:t>
            </a:r>
          </a:p>
          <a:p>
            <a:pPr marL="566928" marR="0" lvl="0" indent="-457200" algn="l" defTabSz="914400" rtl="0" eaLnBrk="1" fontAlgn="auto" latinLnBrk="0" hangingPunct="1">
              <a:lnSpc>
                <a:spcPct val="100000"/>
              </a:lnSpc>
              <a:spcBef>
                <a:spcPts val="400"/>
              </a:spcBef>
              <a:spcAft>
                <a:spcPts val="0"/>
              </a:spcAft>
              <a:buSzPct val="65000"/>
              <a:buFont typeface="Arial" pitchFamily="34" charset="0"/>
              <a:buChar char="•"/>
              <a:tabLst/>
              <a:defRPr/>
            </a:pPr>
            <a:endParaRPr kumimoji="0" lang="en-US" sz="2200" b="0" i="0" u="none" strike="noStrike" kern="1200" cap="none" spc="0" normalizeH="0" baseline="0" noProof="0" dirty="0" smtClean="0">
              <a:ln>
                <a:noFill/>
              </a:ln>
              <a:solidFill>
                <a:schemeClr val="tx1"/>
              </a:solidFill>
              <a:effectLst/>
              <a:uLnTx/>
              <a:uFillTx/>
            </a:endParaRPr>
          </a:p>
          <a:p>
            <a:pPr marL="566928" marR="0" lvl="0" indent="-457200" algn="l" defTabSz="914400" rtl="0" eaLnBrk="1" fontAlgn="auto" latinLnBrk="0" hangingPunct="1">
              <a:lnSpc>
                <a:spcPct val="100000"/>
              </a:lnSpc>
              <a:spcBef>
                <a:spcPts val="400"/>
              </a:spcBef>
              <a:spcAft>
                <a:spcPts val="0"/>
              </a:spcAft>
              <a:buSzPct val="65000"/>
              <a:buFont typeface="Arial" pitchFamily="34" charset="0"/>
              <a:buChar char="•"/>
              <a:tabLst/>
              <a:defRPr/>
            </a:pPr>
            <a:endParaRPr kumimoji="0" lang="en-US" sz="2200" b="0" i="0" u="none" strike="noStrike" kern="1200" cap="none" spc="0" normalizeH="0" baseline="0" noProof="0" dirty="0" smtClean="0">
              <a:ln>
                <a:noFill/>
              </a:ln>
              <a:solidFill>
                <a:schemeClr val="tx1"/>
              </a:solidFill>
              <a:effectLst/>
              <a:uLnTx/>
              <a:uFillTx/>
            </a:endParaRPr>
          </a:p>
        </p:txBody>
      </p:sp>
      <p:pic>
        <p:nvPicPr>
          <p:cNvPr id="93186" name="Picture 2"/>
          <p:cNvPicPr>
            <a:picLocks noChangeAspect="1" noChangeArrowheads="1"/>
          </p:cNvPicPr>
          <p:nvPr/>
        </p:nvPicPr>
        <p:blipFill>
          <a:blip r:embed="rId2" cstate="print"/>
          <a:srcRect l="54375" t="62500" r="14375" b="11719"/>
          <a:stretch>
            <a:fillRect/>
          </a:stretch>
        </p:blipFill>
        <p:spPr bwMode="auto">
          <a:xfrm>
            <a:off x="4724400" y="3584448"/>
            <a:ext cx="4267200" cy="2816352"/>
          </a:xfrm>
          <a:prstGeom prst="rect">
            <a:avLst/>
          </a:prstGeom>
          <a:noFill/>
          <a:ln w="9525">
            <a:solidFill>
              <a:schemeClr val="tx1"/>
            </a:solidFill>
            <a:miter lim="800000"/>
            <a:headEnd/>
            <a:tailEnd/>
          </a:ln>
        </p:spPr>
      </p:pic>
      <p:pic>
        <p:nvPicPr>
          <p:cNvPr id="6" name="Picture 2"/>
          <p:cNvPicPr>
            <a:picLocks noChangeAspect="1" noChangeArrowheads="1"/>
          </p:cNvPicPr>
          <p:nvPr/>
        </p:nvPicPr>
        <p:blipFill>
          <a:blip r:embed="rId2" cstate="print"/>
          <a:srcRect l="54375" t="37500" r="32500" b="39844"/>
          <a:stretch>
            <a:fillRect/>
          </a:stretch>
        </p:blipFill>
        <p:spPr bwMode="auto">
          <a:xfrm>
            <a:off x="5082540" y="1295400"/>
            <a:ext cx="1600200" cy="2209800"/>
          </a:xfrm>
          <a:prstGeom prst="rect">
            <a:avLst/>
          </a:prstGeom>
          <a:noFill/>
          <a:ln w="9525">
            <a:solidFill>
              <a:schemeClr val="tx1"/>
            </a:solidFill>
            <a:miter lim="800000"/>
            <a:headEnd/>
            <a:tailEnd/>
          </a:ln>
        </p:spPr>
      </p:pic>
      <p:pic>
        <p:nvPicPr>
          <p:cNvPr id="7" name="Picture 2"/>
          <p:cNvPicPr>
            <a:picLocks noChangeAspect="1" noChangeArrowheads="1"/>
          </p:cNvPicPr>
          <p:nvPr/>
        </p:nvPicPr>
        <p:blipFill>
          <a:blip r:embed="rId2" cstate="print"/>
          <a:srcRect l="71875" t="36719" r="15000" b="39844"/>
          <a:stretch>
            <a:fillRect/>
          </a:stretch>
        </p:blipFill>
        <p:spPr bwMode="auto">
          <a:xfrm>
            <a:off x="6758940" y="1295400"/>
            <a:ext cx="1546860" cy="22098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07918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914400" y="2286000"/>
          <a:ext cx="6934200" cy="2286000"/>
        </p:xfrm>
        <a:graphic>
          <a:graphicData uri="http://schemas.openxmlformats.org/drawingml/2006/table">
            <a:tbl>
              <a:tblPr/>
              <a:tblGrid>
                <a:gridCol w="3733800"/>
                <a:gridCol w="3200400"/>
              </a:tblGrid>
              <a:tr h="977400">
                <a:tc>
                  <a:txBody>
                    <a:bodyPr/>
                    <a:lstStyle/>
                    <a:p>
                      <a:pPr algn="ctr" fontAlgn="b"/>
                      <a:r>
                        <a:rPr lang="en-US" sz="3200" b="0" i="0" u="none" strike="noStrike" dirty="0">
                          <a:solidFill>
                            <a:srgbClr val="000000"/>
                          </a:solidFill>
                          <a:latin typeface="Calibri"/>
                        </a:rPr>
                        <a:t>Forage Type </a:t>
                      </a:r>
                    </a:p>
                  </a:txBody>
                  <a:tcPr marL="9525" marR="9525" marT="9525" marB="0" anchor="b">
                    <a:lnL w="19050" cap="flat" cmpd="sng" algn="ctr">
                      <a:solidFill>
                        <a:schemeClr val="tx1"/>
                      </a:solidFill>
                      <a:prstDash val="solid"/>
                      <a:round/>
                      <a:headEnd type="none" w="med" len="med"/>
                      <a:tailEnd type="none" w="med" len="med"/>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b"/>
                      <a:r>
                        <a:rPr lang="en-US" sz="3200" b="0" i="0" u="none" strike="noStrike" dirty="0">
                          <a:solidFill>
                            <a:srgbClr val="000000"/>
                          </a:solidFill>
                          <a:latin typeface="Calibri"/>
                        </a:rPr>
                        <a:t>Milk Yield (lb/d)</a:t>
                      </a:r>
                    </a:p>
                  </a:txBody>
                  <a:tcPr marL="9525" marR="9525" marT="9525" marB="0" anchor="b">
                    <a:lnL>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540000">
                <a:tc>
                  <a:txBody>
                    <a:bodyPr/>
                    <a:lstStyle/>
                    <a:p>
                      <a:pPr algn="ctr" fontAlgn="b"/>
                      <a:r>
                        <a:rPr lang="en-US" sz="3200" b="0" i="0" u="none" strike="noStrike" dirty="0" err="1">
                          <a:solidFill>
                            <a:srgbClr val="000000"/>
                          </a:solidFill>
                          <a:latin typeface="Calibri"/>
                        </a:rPr>
                        <a:t>Bermudagrass</a:t>
                      </a:r>
                      <a:endParaRPr lang="en-US" sz="3200" b="0" i="0" u="none" strike="noStrike" dirty="0">
                        <a:solidFill>
                          <a:srgbClr val="000000"/>
                        </a:solidFill>
                        <a:latin typeface="Calibri"/>
                      </a:endParaRPr>
                    </a:p>
                  </a:txBody>
                  <a:tcPr marL="9525" marR="9525" marT="9525" marB="0" anchor="b">
                    <a:lnL w="19050" cap="flat" cmpd="sng" algn="ctr">
                      <a:solidFill>
                        <a:schemeClr val="tx1"/>
                      </a:solidFill>
                      <a:prstDash val="solid"/>
                      <a:round/>
                      <a:headEnd type="none" w="med" len="med"/>
                      <a:tailEnd type="none" w="med" len="med"/>
                    </a:lnL>
                    <a:lnR>
                      <a:noFill/>
                    </a:lnR>
                    <a:lnT w="19050" cap="flat" cmpd="sng" algn="ctr">
                      <a:solidFill>
                        <a:schemeClr val="tx1"/>
                      </a:solidFill>
                      <a:prstDash val="solid"/>
                      <a:round/>
                      <a:headEnd type="none" w="med" len="med"/>
                      <a:tailEnd type="none" w="med" len="med"/>
                    </a:lnT>
                    <a:lnB>
                      <a:noFill/>
                    </a:lnB>
                  </a:tcPr>
                </a:tc>
                <a:tc>
                  <a:txBody>
                    <a:bodyPr/>
                    <a:lstStyle/>
                    <a:p>
                      <a:pPr algn="ctr" fontAlgn="b"/>
                      <a:r>
                        <a:rPr lang="en-US" sz="3200" b="0" i="0" u="none" strike="noStrike" dirty="0">
                          <a:solidFill>
                            <a:srgbClr val="000000"/>
                          </a:solidFill>
                          <a:latin typeface="Calibri"/>
                        </a:rPr>
                        <a:t>47.0</a:t>
                      </a:r>
                    </a:p>
                  </a:txBody>
                  <a:tcPr marL="9525" marR="9525" marT="9525" marB="0" anchor="b">
                    <a:lnL>
                      <a:noFill/>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a:noFill/>
                    </a:lnB>
                  </a:tcPr>
                </a:tc>
              </a:tr>
              <a:tr h="768600">
                <a:tc>
                  <a:txBody>
                    <a:bodyPr/>
                    <a:lstStyle/>
                    <a:p>
                      <a:pPr algn="ctr" fontAlgn="b"/>
                      <a:r>
                        <a:rPr lang="en-US" sz="3200" b="0" i="0" u="none" strike="noStrike" dirty="0">
                          <a:solidFill>
                            <a:srgbClr val="000000"/>
                          </a:solidFill>
                          <a:latin typeface="Calibri"/>
                        </a:rPr>
                        <a:t>CSG Mix</a:t>
                      </a:r>
                    </a:p>
                  </a:txBody>
                  <a:tcPr marL="9525" marR="9525" marT="9525" marB="0" anchor="b">
                    <a:lnL w="19050" cap="flat" cmpd="sng" algn="ctr">
                      <a:solidFill>
                        <a:schemeClr val="tx1"/>
                      </a:solidFill>
                      <a:prstDash val="solid"/>
                      <a:round/>
                      <a:headEnd type="none" w="med" len="med"/>
                      <a:tailEnd type="none" w="med" len="med"/>
                    </a:lnL>
                    <a:lnR>
                      <a:noFill/>
                    </a:lnR>
                    <a:lnT>
                      <a:noFill/>
                    </a:lnT>
                    <a:lnB w="19050" cap="flat" cmpd="sng" algn="ctr">
                      <a:solidFill>
                        <a:schemeClr val="tx1"/>
                      </a:solidFill>
                      <a:prstDash val="solid"/>
                      <a:round/>
                      <a:headEnd type="none" w="med" len="med"/>
                      <a:tailEnd type="none" w="med" len="med"/>
                    </a:lnB>
                  </a:tcPr>
                </a:tc>
                <a:tc>
                  <a:txBody>
                    <a:bodyPr/>
                    <a:lstStyle/>
                    <a:p>
                      <a:pPr algn="ctr" fontAlgn="b"/>
                      <a:r>
                        <a:rPr lang="en-US" sz="3200" b="0" i="0" u="none" strike="noStrike" dirty="0">
                          <a:solidFill>
                            <a:srgbClr val="000000"/>
                          </a:solidFill>
                          <a:latin typeface="Calibri"/>
                        </a:rPr>
                        <a:t>41.3</a:t>
                      </a:r>
                    </a:p>
                  </a:txBody>
                  <a:tcPr marL="9525" marR="9525" marT="9525" marB="0" anchor="b">
                    <a:lnL>
                      <a:noFill/>
                    </a:lnL>
                    <a:lnR w="19050" cap="flat" cmpd="sng" algn="ctr">
                      <a:solidFill>
                        <a:schemeClr val="tx1"/>
                      </a:solidFill>
                      <a:prstDash val="solid"/>
                      <a:round/>
                      <a:headEnd type="none" w="med" len="med"/>
                      <a:tailEnd type="none" w="med" len="med"/>
                    </a:lnR>
                    <a:lnT>
                      <a:noFill/>
                    </a:lnT>
                    <a:lnB w="19050" cap="flat" cmpd="sng" algn="ctr">
                      <a:solidFill>
                        <a:schemeClr val="tx1"/>
                      </a:solidFill>
                      <a:prstDash val="solid"/>
                      <a:round/>
                      <a:headEnd type="none" w="med" len="med"/>
                      <a:tailEnd type="none" w="med" len="med"/>
                    </a:lnB>
                  </a:tcPr>
                </a:tc>
              </a:tr>
            </a:tbl>
          </a:graphicData>
        </a:graphic>
      </p:graphicFrame>
      <p:sp>
        <p:nvSpPr>
          <p:cNvPr id="3" name="Title 2"/>
          <p:cNvSpPr>
            <a:spLocks noGrp="1"/>
          </p:cNvSpPr>
          <p:nvPr>
            <p:ph type="title"/>
          </p:nvPr>
        </p:nvSpPr>
        <p:spPr>
          <a:xfrm>
            <a:off x="304800" y="76200"/>
            <a:ext cx="8534400" cy="1143000"/>
          </a:xfrm>
        </p:spPr>
        <p:txBody>
          <a:bodyPr>
            <a:normAutofit fontScale="90000"/>
          </a:bodyPr>
          <a:lstStyle/>
          <a:p>
            <a:pPr algn="ctr"/>
            <a:r>
              <a:rPr lang="en-US" dirty="0" smtClean="0"/>
              <a:t>Milk Production from </a:t>
            </a:r>
            <a:r>
              <a:rPr lang="en-US" dirty="0" err="1" smtClean="0"/>
              <a:t>Bermudagrass</a:t>
            </a:r>
            <a:r>
              <a:rPr lang="en-US" dirty="0" smtClean="0"/>
              <a:t> vs. CSG Pasture in Summer</a:t>
            </a:r>
            <a:endParaRPr lang="en-US" dirty="0"/>
          </a:p>
        </p:txBody>
      </p:sp>
    </p:spTree>
    <p:extLst>
      <p:ext uri="{BB962C8B-B14F-4D97-AF65-F5344CB8AC3E}">
        <p14:creationId xmlns:p14="http://schemas.microsoft.com/office/powerpoint/2010/main" val="3076068323"/>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normAutofit fontScale="90000"/>
          </a:bodyPr>
          <a:lstStyle/>
          <a:p>
            <a:r>
              <a:rPr lang="en-US" dirty="0" smtClean="0"/>
              <a:t>How Do I Grow High Quality Hay?</a:t>
            </a:r>
            <a:endParaRPr lang="en-US" dirty="0"/>
          </a:p>
        </p:txBody>
      </p:sp>
      <p:pic>
        <p:nvPicPr>
          <p:cNvPr id="4098" name="Picture 2" descr="C:\Users\kenyons\AppData\Local\Microsoft\Windows\Temporary Internet Files\Content.IE5\EP52DKBJ\MP90004928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759" y="1295400"/>
            <a:ext cx="8272041" cy="54457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5617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7" descr="rndbales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3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1"/>
          <p:cNvSpPr>
            <a:spLocks noGrp="1"/>
          </p:cNvSpPr>
          <p:nvPr>
            <p:ph type="title"/>
          </p:nvPr>
        </p:nvSpPr>
        <p:spPr>
          <a:xfrm>
            <a:off x="685800" y="457200"/>
            <a:ext cx="7772400" cy="1143000"/>
          </a:xfrm>
        </p:spPr>
        <p:txBody>
          <a:bodyPr>
            <a:normAutofit fontScale="90000"/>
          </a:bodyPr>
          <a:lstStyle/>
          <a:p>
            <a:r>
              <a:rPr lang="en-US" sz="4800" dirty="0" smtClean="0"/>
              <a:t>50% May Never Make It Through a Cow</a:t>
            </a:r>
          </a:p>
        </p:txBody>
      </p:sp>
    </p:spTree>
    <p:extLst>
      <p:ext uri="{BB962C8B-B14F-4D97-AF65-F5344CB8AC3E}">
        <p14:creationId xmlns:p14="http://schemas.microsoft.com/office/powerpoint/2010/main" val="184805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Forage Species</a:t>
            </a:r>
          </a:p>
          <a:p>
            <a:r>
              <a:rPr lang="en-US" dirty="0" smtClean="0"/>
              <a:t>Curing and Handling Conditions</a:t>
            </a:r>
          </a:p>
          <a:p>
            <a:r>
              <a:rPr lang="en-US" dirty="0" smtClean="0"/>
              <a:t>Stage </a:t>
            </a:r>
            <a:r>
              <a:rPr lang="en-US" dirty="0"/>
              <a:t>of Maturity</a:t>
            </a:r>
          </a:p>
          <a:p>
            <a:endParaRPr lang="en-US" dirty="0" smtClean="0"/>
          </a:p>
        </p:txBody>
      </p:sp>
      <p:sp>
        <p:nvSpPr>
          <p:cNvPr id="4" name="Title 3"/>
          <p:cNvSpPr>
            <a:spLocks noGrp="1"/>
          </p:cNvSpPr>
          <p:nvPr>
            <p:ph type="title"/>
          </p:nvPr>
        </p:nvSpPr>
        <p:spPr/>
        <p:txBody>
          <a:bodyPr/>
          <a:lstStyle/>
          <a:p>
            <a:r>
              <a:rPr lang="en-US" dirty="0" smtClean="0"/>
              <a:t>Hay Quality Factors</a:t>
            </a:r>
            <a:endParaRPr lang="en-US" dirty="0"/>
          </a:p>
        </p:txBody>
      </p:sp>
      <p:pic>
        <p:nvPicPr>
          <p:cNvPr id="7170" name="Picture 2" descr="http://www.mitzenmacher.net/blog/wp-content/uploads/2007/08/baling-hay_009.jpg"/>
          <p:cNvPicPr>
            <a:picLocks noChangeAspect="1" noChangeArrowheads="1"/>
          </p:cNvPicPr>
          <p:nvPr/>
        </p:nvPicPr>
        <p:blipFill>
          <a:blip r:embed="rId2" cstate="print"/>
          <a:srcRect/>
          <a:stretch>
            <a:fillRect/>
          </a:stretch>
        </p:blipFill>
        <p:spPr bwMode="auto">
          <a:xfrm>
            <a:off x="4648200" y="3124200"/>
            <a:ext cx="3862917" cy="3476625"/>
          </a:xfrm>
          <a:prstGeom prst="rect">
            <a:avLst/>
          </a:prstGeom>
          <a:noFill/>
          <a:ln>
            <a:solidFill>
              <a:schemeClr val="tx1"/>
            </a:solid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1447802" y="1403975"/>
          <a:ext cx="6629399" cy="4615825"/>
        </p:xfrm>
        <a:graphic>
          <a:graphicData uri="http://schemas.openxmlformats.org/drawingml/2006/table">
            <a:tbl>
              <a:tblPr/>
              <a:tblGrid>
                <a:gridCol w="1750161"/>
                <a:gridCol w="1249274"/>
                <a:gridCol w="1249274"/>
                <a:gridCol w="1249274"/>
                <a:gridCol w="1131416"/>
              </a:tblGrid>
              <a:tr h="652981">
                <a:tc gridSpan="5">
                  <a:txBody>
                    <a:bodyPr/>
                    <a:lstStyle/>
                    <a:p>
                      <a:pPr algn="l" fontAlgn="b"/>
                      <a:r>
                        <a:rPr lang="en-US" sz="1800" b="1" i="0" u="none" strike="noStrike" dirty="0">
                          <a:solidFill>
                            <a:srgbClr val="000000"/>
                          </a:solidFill>
                          <a:latin typeface="Times New Roman"/>
                        </a:rPr>
                        <a:t>Yield, </a:t>
                      </a:r>
                      <a:r>
                        <a:rPr lang="en-US" sz="1800" b="1" i="0" u="none" strike="noStrike" dirty="0" smtClean="0">
                          <a:solidFill>
                            <a:srgbClr val="000000"/>
                          </a:solidFill>
                          <a:latin typeface="Times New Roman"/>
                        </a:rPr>
                        <a:t>crude protein </a:t>
                      </a:r>
                      <a:r>
                        <a:rPr lang="en-US" sz="1800" b="1" i="0" u="none" strike="noStrike" dirty="0">
                          <a:solidFill>
                            <a:srgbClr val="000000"/>
                          </a:solidFill>
                          <a:latin typeface="Times New Roman"/>
                        </a:rPr>
                        <a:t>(CP), and </a:t>
                      </a:r>
                      <a:r>
                        <a:rPr lang="en-US" sz="1800" b="1" i="0" u="none" strike="noStrike" dirty="0" smtClean="0">
                          <a:solidFill>
                            <a:srgbClr val="000000"/>
                          </a:solidFill>
                          <a:latin typeface="Times New Roman"/>
                        </a:rPr>
                        <a:t>total digestible nutrients </a:t>
                      </a:r>
                      <a:r>
                        <a:rPr lang="en-US" sz="1800" b="1" i="0" u="none" strike="noStrike" dirty="0">
                          <a:solidFill>
                            <a:srgbClr val="000000"/>
                          </a:solidFill>
                          <a:latin typeface="Times New Roman"/>
                        </a:rPr>
                        <a:t>(TDN) contents of various hay </a:t>
                      </a:r>
                      <a:r>
                        <a:rPr lang="en-US" sz="1800" b="1" i="0" u="none" strike="noStrike" dirty="0" smtClean="0">
                          <a:solidFill>
                            <a:srgbClr val="000000"/>
                          </a:solidFill>
                          <a:latin typeface="Times New Roman"/>
                        </a:rPr>
                        <a:t>crops.</a:t>
                      </a:r>
                      <a:endParaRPr lang="en-US" sz="1800" b="1" i="0" u="none" strike="noStrike" dirty="0">
                        <a:solidFill>
                          <a:srgbClr val="000000"/>
                        </a:solidFill>
                        <a:latin typeface="Times New Roman"/>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42419">
                <a:tc>
                  <a:txBody>
                    <a:bodyPr/>
                    <a:lstStyle/>
                    <a:p>
                      <a:pPr algn="ctr" fontAlgn="b"/>
                      <a:r>
                        <a:rPr lang="en-US" sz="1800" b="1" i="0" u="none" strike="noStrike" dirty="0">
                          <a:solidFill>
                            <a:srgbClr val="000000"/>
                          </a:solidFill>
                          <a:latin typeface="Times New Roman"/>
                        </a:rPr>
                        <a:t>Forage Species</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i="0" u="none" strike="noStrike" dirty="0">
                          <a:solidFill>
                            <a:srgbClr val="000000"/>
                          </a:solidFill>
                          <a:latin typeface="Times New Roman"/>
                        </a:rPr>
                        <a:t>Yield (ton/Acre)</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i="0" u="none" strike="noStrike" dirty="0">
                          <a:solidFill>
                            <a:srgbClr val="000000"/>
                          </a:solidFill>
                          <a:latin typeface="Times New Roman"/>
                        </a:rPr>
                        <a:t>CP (%)</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i="0" u="none" strike="noStrike" dirty="0">
                          <a:solidFill>
                            <a:srgbClr val="000000"/>
                          </a:solidFill>
                          <a:latin typeface="Times New Roman"/>
                        </a:rPr>
                        <a:t>TDN (%)</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800" b="0" i="0" u="none" strike="noStrike" dirty="0">
                        <a:solidFill>
                          <a:srgbClr val="000000"/>
                        </a:solidFill>
                        <a:latin typeface="Times New Roman"/>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898">
                <a:tc>
                  <a:txBody>
                    <a:bodyPr/>
                    <a:lstStyle/>
                    <a:p>
                      <a:pPr algn="l" fontAlgn="b"/>
                      <a:r>
                        <a:rPr lang="en-US" sz="1800" b="0" i="0" u="none" strike="noStrike" dirty="0">
                          <a:solidFill>
                            <a:srgbClr val="000000"/>
                          </a:solidFill>
                          <a:latin typeface="Times New Roman"/>
                        </a:rPr>
                        <a:t>Alfalfa</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ctr" fontAlgn="b"/>
                      <a:r>
                        <a:rPr lang="en-US" sz="1800" b="0" i="0" u="none" strike="noStrike">
                          <a:solidFill>
                            <a:srgbClr val="000000"/>
                          </a:solidFill>
                          <a:latin typeface="Times New Roman"/>
                        </a:rPr>
                        <a:t>3-6</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ctr" fontAlgn="b"/>
                      <a:r>
                        <a:rPr lang="en-US" sz="1800" b="0" i="0" u="none" strike="noStrike">
                          <a:solidFill>
                            <a:srgbClr val="000000"/>
                          </a:solidFill>
                          <a:latin typeface="Times New Roman"/>
                        </a:rPr>
                        <a:t>17-22</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ctr" fontAlgn="b"/>
                      <a:r>
                        <a:rPr lang="en-US" sz="1800" b="0" i="0" u="none" strike="noStrike">
                          <a:solidFill>
                            <a:srgbClr val="000000"/>
                          </a:solidFill>
                          <a:latin typeface="Times New Roman"/>
                        </a:rPr>
                        <a:t>57-62</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l" fontAlgn="b"/>
                      <a:endParaRPr lang="en-US" sz="1800" b="0" i="0" u="none" strike="noStrike">
                        <a:solidFill>
                          <a:srgbClr val="000000"/>
                        </a:solidFill>
                        <a:latin typeface="Times New Roman"/>
                      </a:endParaRP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solidFill>
                      <a:schemeClr val="bg1"/>
                    </a:solidFill>
                  </a:tcPr>
                </a:tc>
              </a:tr>
              <a:tr h="318898">
                <a:tc>
                  <a:txBody>
                    <a:bodyPr/>
                    <a:lstStyle/>
                    <a:p>
                      <a:pPr algn="l" fontAlgn="b"/>
                      <a:r>
                        <a:rPr lang="en-US" sz="1800" b="0" i="0" u="none" strike="noStrike" dirty="0" err="1">
                          <a:solidFill>
                            <a:srgbClr val="000000"/>
                          </a:solidFill>
                          <a:latin typeface="Times New Roman"/>
                        </a:rPr>
                        <a:t>Orchardgrass</a:t>
                      </a:r>
                      <a:endParaRPr lang="en-US" sz="1800" b="0" i="0" u="none" strike="noStrike" dirty="0">
                        <a:solidFill>
                          <a:srgbClr val="000000"/>
                        </a:solidFill>
                        <a:latin typeface="Times New Roman"/>
                      </a:endParaRPr>
                    </a:p>
                  </a:txBody>
                  <a:tcPr marL="9525" marR="9525" marT="9525" marB="0" anchor="b">
                    <a:lnL>
                      <a:noFill/>
                    </a:lnL>
                    <a:lnR>
                      <a:noFill/>
                    </a:lnR>
                    <a:lnT>
                      <a:noFill/>
                    </a:lnT>
                    <a:lnB>
                      <a:noFill/>
                    </a:lnB>
                    <a:solidFill>
                      <a:schemeClr val="bg1"/>
                    </a:solidFill>
                  </a:tcPr>
                </a:tc>
                <a:tc>
                  <a:txBody>
                    <a:bodyPr/>
                    <a:lstStyle/>
                    <a:p>
                      <a:pPr algn="ctr" fontAlgn="b"/>
                      <a:r>
                        <a:rPr lang="en-US" sz="1800" b="0" i="0" u="none" strike="noStrike" dirty="0">
                          <a:solidFill>
                            <a:srgbClr val="000000"/>
                          </a:solidFill>
                          <a:latin typeface="Times New Roman"/>
                        </a:rPr>
                        <a:t>2-5</a:t>
                      </a:r>
                    </a:p>
                  </a:txBody>
                  <a:tcPr marL="9525" marR="9525" marT="9525" marB="0" anchor="b">
                    <a:lnL>
                      <a:noFill/>
                    </a:lnL>
                    <a:lnR>
                      <a:noFill/>
                    </a:lnR>
                    <a:lnT>
                      <a:noFill/>
                    </a:lnT>
                    <a:lnB>
                      <a:noFill/>
                    </a:lnB>
                    <a:solidFill>
                      <a:schemeClr val="bg1"/>
                    </a:solidFill>
                  </a:tcPr>
                </a:tc>
                <a:tc>
                  <a:txBody>
                    <a:bodyPr/>
                    <a:lstStyle/>
                    <a:p>
                      <a:pPr algn="ctr" fontAlgn="b"/>
                      <a:r>
                        <a:rPr lang="en-US" sz="1800" b="0" i="0" u="none" strike="noStrike">
                          <a:solidFill>
                            <a:srgbClr val="000000"/>
                          </a:solidFill>
                          <a:latin typeface="Times New Roman"/>
                        </a:rPr>
                        <a:t>12-15</a:t>
                      </a:r>
                    </a:p>
                  </a:txBody>
                  <a:tcPr marL="9525" marR="9525" marT="9525" marB="0" anchor="b">
                    <a:lnL>
                      <a:noFill/>
                    </a:lnL>
                    <a:lnR>
                      <a:noFill/>
                    </a:lnR>
                    <a:lnT>
                      <a:noFill/>
                    </a:lnT>
                    <a:lnB>
                      <a:noFill/>
                    </a:lnB>
                    <a:solidFill>
                      <a:schemeClr val="bg1"/>
                    </a:solidFill>
                  </a:tcPr>
                </a:tc>
                <a:tc>
                  <a:txBody>
                    <a:bodyPr/>
                    <a:lstStyle/>
                    <a:p>
                      <a:pPr algn="ctr" fontAlgn="b"/>
                      <a:r>
                        <a:rPr lang="en-US" sz="1800" b="0" i="0" u="none" strike="noStrike">
                          <a:solidFill>
                            <a:srgbClr val="000000"/>
                          </a:solidFill>
                          <a:latin typeface="Times New Roman"/>
                        </a:rPr>
                        <a:t>55-60</a:t>
                      </a:r>
                    </a:p>
                  </a:txBody>
                  <a:tcPr marL="9525" marR="9525" marT="9525" marB="0" anchor="b">
                    <a:lnL>
                      <a:noFill/>
                    </a:lnL>
                    <a:lnR>
                      <a:noFill/>
                    </a:lnR>
                    <a:lnT>
                      <a:noFill/>
                    </a:lnT>
                    <a:lnB>
                      <a:noFill/>
                    </a:lnB>
                    <a:solidFill>
                      <a:schemeClr val="bg1"/>
                    </a:solidFill>
                  </a:tcPr>
                </a:tc>
                <a:tc>
                  <a:txBody>
                    <a:bodyPr/>
                    <a:lstStyle/>
                    <a:p>
                      <a:pPr algn="l" fontAlgn="b"/>
                      <a:endParaRPr lang="en-US" sz="1800" b="0" i="0" u="none" strike="noStrike">
                        <a:solidFill>
                          <a:srgbClr val="000000"/>
                        </a:solidFill>
                        <a:latin typeface="Times New Roman"/>
                      </a:endParaRPr>
                    </a:p>
                  </a:txBody>
                  <a:tcPr marL="9525" marR="9525" marT="9525" marB="0" anchor="b">
                    <a:lnL>
                      <a:noFill/>
                    </a:lnL>
                    <a:lnR>
                      <a:noFill/>
                    </a:lnR>
                    <a:lnT>
                      <a:noFill/>
                    </a:lnT>
                    <a:lnB>
                      <a:noFill/>
                    </a:lnB>
                    <a:solidFill>
                      <a:schemeClr val="bg1"/>
                    </a:solidFill>
                  </a:tcPr>
                </a:tc>
              </a:tr>
              <a:tr h="318898">
                <a:tc>
                  <a:txBody>
                    <a:bodyPr/>
                    <a:lstStyle/>
                    <a:p>
                      <a:pPr algn="l" fontAlgn="b"/>
                      <a:r>
                        <a:rPr lang="en-US" sz="1800" b="0" i="0" u="none" strike="noStrike">
                          <a:solidFill>
                            <a:srgbClr val="000000"/>
                          </a:solidFill>
                          <a:latin typeface="Times New Roman"/>
                        </a:rPr>
                        <a:t>Tall Fescue</a:t>
                      </a:r>
                    </a:p>
                  </a:txBody>
                  <a:tcPr marL="9525" marR="9525" marT="9525" marB="0" anchor="b">
                    <a:lnL>
                      <a:noFill/>
                    </a:lnL>
                    <a:lnR>
                      <a:noFill/>
                    </a:lnR>
                    <a:lnT>
                      <a:noFill/>
                    </a:lnT>
                    <a:lnB>
                      <a:noFill/>
                    </a:lnB>
                    <a:solidFill>
                      <a:schemeClr val="bg1"/>
                    </a:solidFill>
                  </a:tcPr>
                </a:tc>
                <a:tc>
                  <a:txBody>
                    <a:bodyPr/>
                    <a:lstStyle/>
                    <a:p>
                      <a:pPr algn="ctr" fontAlgn="b"/>
                      <a:r>
                        <a:rPr lang="en-US" sz="1800" b="0" i="0" u="none" strike="noStrike" dirty="0">
                          <a:solidFill>
                            <a:srgbClr val="000000"/>
                          </a:solidFill>
                          <a:latin typeface="Times New Roman"/>
                        </a:rPr>
                        <a:t>2-4</a:t>
                      </a:r>
                    </a:p>
                  </a:txBody>
                  <a:tcPr marL="9525" marR="9525" marT="9525" marB="0" anchor="b">
                    <a:lnL>
                      <a:noFill/>
                    </a:lnL>
                    <a:lnR>
                      <a:noFill/>
                    </a:lnR>
                    <a:lnT>
                      <a:noFill/>
                    </a:lnT>
                    <a:lnB>
                      <a:noFill/>
                    </a:lnB>
                    <a:solidFill>
                      <a:schemeClr val="bg1"/>
                    </a:solidFill>
                  </a:tcPr>
                </a:tc>
                <a:tc>
                  <a:txBody>
                    <a:bodyPr/>
                    <a:lstStyle/>
                    <a:p>
                      <a:pPr algn="ctr" fontAlgn="b"/>
                      <a:r>
                        <a:rPr lang="en-US" sz="1800" b="0" i="0" u="none" strike="noStrike">
                          <a:solidFill>
                            <a:srgbClr val="000000"/>
                          </a:solidFill>
                          <a:latin typeface="Times New Roman"/>
                        </a:rPr>
                        <a:t>10-15</a:t>
                      </a:r>
                    </a:p>
                  </a:txBody>
                  <a:tcPr marL="9525" marR="9525" marT="9525" marB="0" anchor="b">
                    <a:lnL>
                      <a:noFill/>
                    </a:lnL>
                    <a:lnR>
                      <a:noFill/>
                    </a:lnR>
                    <a:lnT>
                      <a:noFill/>
                    </a:lnT>
                    <a:lnB>
                      <a:noFill/>
                    </a:lnB>
                    <a:solidFill>
                      <a:schemeClr val="bg1"/>
                    </a:solidFill>
                  </a:tcPr>
                </a:tc>
                <a:tc>
                  <a:txBody>
                    <a:bodyPr/>
                    <a:lstStyle/>
                    <a:p>
                      <a:pPr algn="ctr" fontAlgn="b"/>
                      <a:r>
                        <a:rPr lang="en-US" sz="1800" b="0" i="0" u="none" strike="noStrike">
                          <a:solidFill>
                            <a:srgbClr val="000000"/>
                          </a:solidFill>
                          <a:latin typeface="Times New Roman"/>
                        </a:rPr>
                        <a:t>55-60</a:t>
                      </a:r>
                    </a:p>
                  </a:txBody>
                  <a:tcPr marL="9525" marR="9525" marT="9525" marB="0" anchor="b">
                    <a:lnL>
                      <a:noFill/>
                    </a:lnL>
                    <a:lnR>
                      <a:noFill/>
                    </a:lnR>
                    <a:lnT>
                      <a:noFill/>
                    </a:lnT>
                    <a:lnB>
                      <a:noFill/>
                    </a:lnB>
                    <a:solidFill>
                      <a:schemeClr val="bg1"/>
                    </a:solidFill>
                  </a:tcPr>
                </a:tc>
                <a:tc>
                  <a:txBody>
                    <a:bodyPr/>
                    <a:lstStyle/>
                    <a:p>
                      <a:pPr algn="l" fontAlgn="b"/>
                      <a:endParaRPr lang="en-US" sz="1800" b="0" i="0" u="none" strike="noStrike">
                        <a:solidFill>
                          <a:srgbClr val="000000"/>
                        </a:solidFill>
                        <a:latin typeface="Times New Roman"/>
                      </a:endParaRPr>
                    </a:p>
                  </a:txBody>
                  <a:tcPr marL="9525" marR="9525" marT="9525" marB="0" anchor="b">
                    <a:lnL>
                      <a:noFill/>
                    </a:lnL>
                    <a:lnR>
                      <a:noFill/>
                    </a:lnR>
                    <a:lnT>
                      <a:noFill/>
                    </a:lnT>
                    <a:lnB>
                      <a:noFill/>
                    </a:lnB>
                    <a:solidFill>
                      <a:schemeClr val="bg1"/>
                    </a:solidFill>
                  </a:tcPr>
                </a:tc>
              </a:tr>
              <a:tr h="318898">
                <a:tc>
                  <a:txBody>
                    <a:bodyPr/>
                    <a:lstStyle/>
                    <a:p>
                      <a:pPr algn="l" fontAlgn="b"/>
                      <a:r>
                        <a:rPr lang="en-US" sz="1800" b="0" i="0" u="none" strike="noStrike">
                          <a:solidFill>
                            <a:srgbClr val="000000"/>
                          </a:solidFill>
                          <a:latin typeface="Times New Roman"/>
                        </a:rPr>
                        <a:t>Rye</a:t>
                      </a:r>
                    </a:p>
                  </a:txBody>
                  <a:tcPr marL="9525" marR="9525" marT="9525" marB="0" anchor="b">
                    <a:lnL>
                      <a:noFill/>
                    </a:lnL>
                    <a:lnR>
                      <a:noFill/>
                    </a:lnR>
                    <a:lnT>
                      <a:noFill/>
                    </a:lnT>
                    <a:lnB>
                      <a:noFill/>
                    </a:lnB>
                    <a:solidFill>
                      <a:schemeClr val="bg1"/>
                    </a:solidFill>
                  </a:tcPr>
                </a:tc>
                <a:tc>
                  <a:txBody>
                    <a:bodyPr/>
                    <a:lstStyle/>
                    <a:p>
                      <a:pPr algn="ctr" fontAlgn="b"/>
                      <a:r>
                        <a:rPr lang="en-US" sz="1800" b="0" i="0" u="none" strike="noStrike" dirty="0">
                          <a:solidFill>
                            <a:srgbClr val="000000"/>
                          </a:solidFill>
                          <a:latin typeface="Times New Roman"/>
                        </a:rPr>
                        <a:t>1-4</a:t>
                      </a:r>
                    </a:p>
                  </a:txBody>
                  <a:tcPr marL="9525" marR="9525" marT="9525" marB="0" anchor="b">
                    <a:lnL>
                      <a:noFill/>
                    </a:lnL>
                    <a:lnR>
                      <a:noFill/>
                    </a:lnR>
                    <a:lnT>
                      <a:noFill/>
                    </a:lnT>
                    <a:lnB>
                      <a:noFill/>
                    </a:lnB>
                    <a:solidFill>
                      <a:schemeClr val="bg1"/>
                    </a:solidFill>
                  </a:tcPr>
                </a:tc>
                <a:tc>
                  <a:txBody>
                    <a:bodyPr/>
                    <a:lstStyle/>
                    <a:p>
                      <a:pPr algn="ctr" fontAlgn="b"/>
                      <a:r>
                        <a:rPr lang="en-US" sz="1800" b="0" i="0" u="none" strike="noStrike" dirty="0">
                          <a:solidFill>
                            <a:srgbClr val="000000"/>
                          </a:solidFill>
                          <a:latin typeface="Times New Roman"/>
                        </a:rPr>
                        <a:t>8-10</a:t>
                      </a:r>
                    </a:p>
                  </a:txBody>
                  <a:tcPr marL="9525" marR="9525" marT="9525" marB="0" anchor="b">
                    <a:lnL>
                      <a:noFill/>
                    </a:lnL>
                    <a:lnR>
                      <a:noFill/>
                    </a:lnR>
                    <a:lnT>
                      <a:noFill/>
                    </a:lnT>
                    <a:lnB>
                      <a:noFill/>
                    </a:lnB>
                    <a:solidFill>
                      <a:schemeClr val="bg1"/>
                    </a:solidFill>
                  </a:tcPr>
                </a:tc>
                <a:tc>
                  <a:txBody>
                    <a:bodyPr/>
                    <a:lstStyle/>
                    <a:p>
                      <a:pPr algn="ctr" fontAlgn="b"/>
                      <a:r>
                        <a:rPr lang="en-US" sz="1800" b="0" i="0" u="none" strike="noStrike">
                          <a:solidFill>
                            <a:srgbClr val="000000"/>
                          </a:solidFill>
                          <a:latin typeface="Times New Roman"/>
                        </a:rPr>
                        <a:t>50-55</a:t>
                      </a:r>
                    </a:p>
                  </a:txBody>
                  <a:tcPr marL="9525" marR="9525" marT="9525" marB="0" anchor="b">
                    <a:lnL>
                      <a:noFill/>
                    </a:lnL>
                    <a:lnR>
                      <a:noFill/>
                    </a:lnR>
                    <a:lnT>
                      <a:noFill/>
                    </a:lnT>
                    <a:lnB>
                      <a:noFill/>
                    </a:lnB>
                    <a:solidFill>
                      <a:schemeClr val="bg1"/>
                    </a:solidFill>
                  </a:tcPr>
                </a:tc>
                <a:tc>
                  <a:txBody>
                    <a:bodyPr/>
                    <a:lstStyle/>
                    <a:p>
                      <a:pPr algn="l" fontAlgn="b"/>
                      <a:endParaRPr lang="en-US" sz="1800" b="0" i="0" u="none" strike="noStrike">
                        <a:solidFill>
                          <a:srgbClr val="000000"/>
                        </a:solidFill>
                        <a:latin typeface="Times New Roman"/>
                      </a:endParaRPr>
                    </a:p>
                  </a:txBody>
                  <a:tcPr marL="9525" marR="9525" marT="9525" marB="0" anchor="b">
                    <a:lnL>
                      <a:noFill/>
                    </a:lnL>
                    <a:lnR>
                      <a:noFill/>
                    </a:lnR>
                    <a:lnT>
                      <a:noFill/>
                    </a:lnT>
                    <a:lnB>
                      <a:noFill/>
                    </a:lnB>
                    <a:solidFill>
                      <a:schemeClr val="bg1"/>
                    </a:solidFill>
                  </a:tcPr>
                </a:tc>
              </a:tr>
              <a:tr h="318898">
                <a:tc>
                  <a:txBody>
                    <a:bodyPr/>
                    <a:lstStyle/>
                    <a:p>
                      <a:pPr algn="l" fontAlgn="b"/>
                      <a:r>
                        <a:rPr lang="en-US" sz="1800" b="0" i="0" u="none" strike="noStrike">
                          <a:solidFill>
                            <a:srgbClr val="000000"/>
                          </a:solidFill>
                          <a:latin typeface="Times New Roman"/>
                        </a:rPr>
                        <a:t>Ryegrass</a:t>
                      </a:r>
                    </a:p>
                  </a:txBody>
                  <a:tcPr marL="9525" marR="9525" marT="9525" marB="0" anchor="b">
                    <a:lnL>
                      <a:noFill/>
                    </a:lnL>
                    <a:lnR>
                      <a:noFill/>
                    </a:lnR>
                    <a:lnT>
                      <a:noFill/>
                    </a:lnT>
                    <a:lnB>
                      <a:noFill/>
                    </a:lnB>
                    <a:solidFill>
                      <a:schemeClr val="bg1"/>
                    </a:solidFill>
                  </a:tcPr>
                </a:tc>
                <a:tc>
                  <a:txBody>
                    <a:bodyPr/>
                    <a:lstStyle/>
                    <a:p>
                      <a:pPr algn="ctr" fontAlgn="b"/>
                      <a:r>
                        <a:rPr lang="en-US" sz="1800" b="0" i="0" u="none" strike="noStrike">
                          <a:solidFill>
                            <a:srgbClr val="000000"/>
                          </a:solidFill>
                          <a:latin typeface="Times New Roman"/>
                        </a:rPr>
                        <a:t>1-4</a:t>
                      </a:r>
                    </a:p>
                  </a:txBody>
                  <a:tcPr marL="9525" marR="9525" marT="9525" marB="0" anchor="b">
                    <a:lnL>
                      <a:noFill/>
                    </a:lnL>
                    <a:lnR>
                      <a:noFill/>
                    </a:lnR>
                    <a:lnT>
                      <a:noFill/>
                    </a:lnT>
                    <a:lnB>
                      <a:noFill/>
                    </a:lnB>
                    <a:solidFill>
                      <a:schemeClr val="bg1"/>
                    </a:solidFill>
                  </a:tcPr>
                </a:tc>
                <a:tc>
                  <a:txBody>
                    <a:bodyPr/>
                    <a:lstStyle/>
                    <a:p>
                      <a:pPr algn="ctr" fontAlgn="b"/>
                      <a:r>
                        <a:rPr lang="en-US" sz="1800" b="0" i="0" u="none" strike="noStrike" dirty="0">
                          <a:solidFill>
                            <a:srgbClr val="000000"/>
                          </a:solidFill>
                          <a:latin typeface="Times New Roman"/>
                        </a:rPr>
                        <a:t>10-16</a:t>
                      </a:r>
                    </a:p>
                  </a:txBody>
                  <a:tcPr marL="9525" marR="9525" marT="9525" marB="0" anchor="b">
                    <a:lnL>
                      <a:noFill/>
                    </a:lnL>
                    <a:lnR>
                      <a:noFill/>
                    </a:lnR>
                    <a:lnT>
                      <a:noFill/>
                    </a:lnT>
                    <a:lnB>
                      <a:noFill/>
                    </a:lnB>
                    <a:solidFill>
                      <a:schemeClr val="bg1"/>
                    </a:solidFill>
                  </a:tcPr>
                </a:tc>
                <a:tc>
                  <a:txBody>
                    <a:bodyPr/>
                    <a:lstStyle/>
                    <a:p>
                      <a:pPr algn="ctr" fontAlgn="b"/>
                      <a:r>
                        <a:rPr lang="en-US" sz="1800" b="0" i="0" u="none" strike="noStrike">
                          <a:solidFill>
                            <a:srgbClr val="000000"/>
                          </a:solidFill>
                          <a:latin typeface="Times New Roman"/>
                        </a:rPr>
                        <a:t>56-62</a:t>
                      </a:r>
                    </a:p>
                  </a:txBody>
                  <a:tcPr marL="9525" marR="9525" marT="9525" marB="0" anchor="b">
                    <a:lnL>
                      <a:noFill/>
                    </a:lnL>
                    <a:lnR>
                      <a:noFill/>
                    </a:lnR>
                    <a:lnT>
                      <a:noFill/>
                    </a:lnT>
                    <a:lnB>
                      <a:noFill/>
                    </a:lnB>
                    <a:solidFill>
                      <a:schemeClr val="bg1"/>
                    </a:solidFill>
                  </a:tcPr>
                </a:tc>
                <a:tc>
                  <a:txBody>
                    <a:bodyPr/>
                    <a:lstStyle/>
                    <a:p>
                      <a:pPr algn="l" fontAlgn="b"/>
                      <a:endParaRPr lang="en-US" sz="1800" b="0" i="0" u="none" strike="noStrike">
                        <a:solidFill>
                          <a:srgbClr val="000000"/>
                        </a:solidFill>
                        <a:latin typeface="Times New Roman"/>
                      </a:endParaRPr>
                    </a:p>
                  </a:txBody>
                  <a:tcPr marL="9525" marR="9525" marT="9525" marB="0" anchor="b">
                    <a:lnL>
                      <a:noFill/>
                    </a:lnL>
                    <a:lnR>
                      <a:noFill/>
                    </a:lnR>
                    <a:lnT>
                      <a:noFill/>
                    </a:lnT>
                    <a:lnB>
                      <a:noFill/>
                    </a:lnB>
                    <a:solidFill>
                      <a:schemeClr val="bg1"/>
                    </a:solidFill>
                  </a:tcPr>
                </a:tc>
              </a:tr>
              <a:tr h="318898">
                <a:tc>
                  <a:txBody>
                    <a:bodyPr/>
                    <a:lstStyle/>
                    <a:p>
                      <a:pPr algn="l" fontAlgn="b"/>
                      <a:r>
                        <a:rPr lang="en-US" sz="1800" b="0" i="0" u="none" strike="noStrike">
                          <a:solidFill>
                            <a:srgbClr val="000000"/>
                          </a:solidFill>
                          <a:latin typeface="Times New Roman"/>
                        </a:rPr>
                        <a:t>Bermudagrass</a:t>
                      </a:r>
                    </a:p>
                  </a:txBody>
                  <a:tcPr marL="9525" marR="9525" marT="9525" marB="0" anchor="b">
                    <a:lnL>
                      <a:noFill/>
                    </a:lnL>
                    <a:lnR>
                      <a:noFill/>
                    </a:lnR>
                    <a:lnT>
                      <a:noFill/>
                    </a:lnT>
                    <a:lnB>
                      <a:noFill/>
                    </a:lnB>
                    <a:solidFill>
                      <a:schemeClr val="bg1"/>
                    </a:solidFill>
                  </a:tcPr>
                </a:tc>
                <a:tc>
                  <a:txBody>
                    <a:bodyPr/>
                    <a:lstStyle/>
                    <a:p>
                      <a:pPr algn="ctr" fontAlgn="b"/>
                      <a:r>
                        <a:rPr lang="en-US" sz="1800" b="0" i="0" u="none" strike="noStrike">
                          <a:solidFill>
                            <a:srgbClr val="000000"/>
                          </a:solidFill>
                          <a:latin typeface="Times New Roman"/>
                        </a:rPr>
                        <a:t>5-8</a:t>
                      </a:r>
                    </a:p>
                  </a:txBody>
                  <a:tcPr marL="9525" marR="9525" marT="9525" marB="0" anchor="b">
                    <a:lnL>
                      <a:noFill/>
                    </a:lnL>
                    <a:lnR>
                      <a:noFill/>
                    </a:lnR>
                    <a:lnT>
                      <a:noFill/>
                    </a:lnT>
                    <a:lnB>
                      <a:noFill/>
                    </a:lnB>
                    <a:solidFill>
                      <a:schemeClr val="bg1"/>
                    </a:solidFill>
                  </a:tcPr>
                </a:tc>
                <a:tc>
                  <a:txBody>
                    <a:bodyPr/>
                    <a:lstStyle/>
                    <a:p>
                      <a:pPr algn="ctr" fontAlgn="b"/>
                      <a:r>
                        <a:rPr lang="en-US" sz="1800" b="0" i="0" u="none" strike="noStrike" dirty="0">
                          <a:solidFill>
                            <a:srgbClr val="000000"/>
                          </a:solidFill>
                          <a:latin typeface="Times New Roman"/>
                        </a:rPr>
                        <a:t>10-14</a:t>
                      </a:r>
                    </a:p>
                  </a:txBody>
                  <a:tcPr marL="9525" marR="9525" marT="9525" marB="0" anchor="b">
                    <a:lnL>
                      <a:noFill/>
                    </a:lnL>
                    <a:lnR>
                      <a:noFill/>
                    </a:lnR>
                    <a:lnT>
                      <a:noFill/>
                    </a:lnT>
                    <a:lnB>
                      <a:noFill/>
                    </a:lnB>
                    <a:solidFill>
                      <a:schemeClr val="bg1"/>
                    </a:solidFill>
                  </a:tcPr>
                </a:tc>
                <a:tc>
                  <a:txBody>
                    <a:bodyPr/>
                    <a:lstStyle/>
                    <a:p>
                      <a:pPr algn="ctr" fontAlgn="b"/>
                      <a:r>
                        <a:rPr lang="en-US" sz="1800" b="0" i="0" u="none" strike="noStrike">
                          <a:solidFill>
                            <a:srgbClr val="000000"/>
                          </a:solidFill>
                          <a:latin typeface="Times New Roman"/>
                        </a:rPr>
                        <a:t>52-58</a:t>
                      </a:r>
                    </a:p>
                  </a:txBody>
                  <a:tcPr marL="9525" marR="9525" marT="9525" marB="0" anchor="b">
                    <a:lnL>
                      <a:noFill/>
                    </a:lnL>
                    <a:lnR>
                      <a:noFill/>
                    </a:lnR>
                    <a:lnT>
                      <a:noFill/>
                    </a:lnT>
                    <a:lnB>
                      <a:noFill/>
                    </a:lnB>
                    <a:solidFill>
                      <a:schemeClr val="bg1"/>
                    </a:solidFill>
                  </a:tcPr>
                </a:tc>
                <a:tc>
                  <a:txBody>
                    <a:bodyPr/>
                    <a:lstStyle/>
                    <a:p>
                      <a:pPr algn="l" fontAlgn="b"/>
                      <a:endParaRPr lang="en-US" sz="1800" b="0" i="0" u="none" strike="noStrike">
                        <a:solidFill>
                          <a:srgbClr val="000000"/>
                        </a:solidFill>
                        <a:latin typeface="Times New Roman"/>
                      </a:endParaRPr>
                    </a:p>
                  </a:txBody>
                  <a:tcPr marL="9525" marR="9525" marT="9525" marB="0" anchor="b">
                    <a:lnL>
                      <a:noFill/>
                    </a:lnL>
                    <a:lnR>
                      <a:noFill/>
                    </a:lnR>
                    <a:lnT>
                      <a:noFill/>
                    </a:lnT>
                    <a:lnB>
                      <a:noFill/>
                    </a:lnB>
                    <a:solidFill>
                      <a:schemeClr val="bg1"/>
                    </a:solidFill>
                  </a:tcPr>
                </a:tc>
              </a:tr>
              <a:tr h="318898">
                <a:tc>
                  <a:txBody>
                    <a:bodyPr/>
                    <a:lstStyle/>
                    <a:p>
                      <a:pPr algn="l" fontAlgn="b"/>
                      <a:r>
                        <a:rPr lang="en-US" sz="1800" b="0" i="0" u="none" strike="noStrike">
                          <a:solidFill>
                            <a:srgbClr val="000000"/>
                          </a:solidFill>
                          <a:latin typeface="Times New Roman"/>
                        </a:rPr>
                        <a:t>Johnsongrass</a:t>
                      </a:r>
                    </a:p>
                  </a:txBody>
                  <a:tcPr marL="9525" marR="9525" marT="9525" marB="0" anchor="b">
                    <a:lnL>
                      <a:noFill/>
                    </a:lnL>
                    <a:lnR>
                      <a:noFill/>
                    </a:lnR>
                    <a:lnT>
                      <a:noFill/>
                    </a:lnT>
                    <a:lnB>
                      <a:noFill/>
                    </a:lnB>
                    <a:solidFill>
                      <a:schemeClr val="bg1"/>
                    </a:solidFill>
                  </a:tcPr>
                </a:tc>
                <a:tc>
                  <a:txBody>
                    <a:bodyPr/>
                    <a:lstStyle/>
                    <a:p>
                      <a:pPr algn="ctr" fontAlgn="b"/>
                      <a:r>
                        <a:rPr lang="en-US" sz="1800" b="0" i="0" u="none" strike="noStrike">
                          <a:solidFill>
                            <a:srgbClr val="000000"/>
                          </a:solidFill>
                          <a:latin typeface="Times New Roman"/>
                        </a:rPr>
                        <a:t>2-5</a:t>
                      </a:r>
                    </a:p>
                  </a:txBody>
                  <a:tcPr marL="9525" marR="9525" marT="9525" marB="0" anchor="b">
                    <a:lnL>
                      <a:noFill/>
                    </a:lnL>
                    <a:lnR>
                      <a:noFill/>
                    </a:lnR>
                    <a:lnT>
                      <a:noFill/>
                    </a:lnT>
                    <a:lnB>
                      <a:noFill/>
                    </a:lnB>
                    <a:solidFill>
                      <a:schemeClr val="bg1"/>
                    </a:solidFill>
                  </a:tcPr>
                </a:tc>
                <a:tc>
                  <a:txBody>
                    <a:bodyPr/>
                    <a:lstStyle/>
                    <a:p>
                      <a:pPr algn="ctr" fontAlgn="b"/>
                      <a:r>
                        <a:rPr lang="en-US" sz="1800" b="0" i="0" u="none" strike="noStrike" dirty="0">
                          <a:solidFill>
                            <a:srgbClr val="000000"/>
                          </a:solidFill>
                          <a:latin typeface="Times New Roman"/>
                        </a:rPr>
                        <a:t>10-14</a:t>
                      </a:r>
                    </a:p>
                  </a:txBody>
                  <a:tcPr marL="9525" marR="9525" marT="9525" marB="0" anchor="b">
                    <a:lnL>
                      <a:noFill/>
                    </a:lnL>
                    <a:lnR>
                      <a:noFill/>
                    </a:lnR>
                    <a:lnT>
                      <a:noFill/>
                    </a:lnT>
                    <a:lnB>
                      <a:noFill/>
                    </a:lnB>
                    <a:solidFill>
                      <a:schemeClr val="bg1"/>
                    </a:solidFill>
                  </a:tcPr>
                </a:tc>
                <a:tc>
                  <a:txBody>
                    <a:bodyPr/>
                    <a:lstStyle/>
                    <a:p>
                      <a:pPr algn="ctr" fontAlgn="b"/>
                      <a:r>
                        <a:rPr lang="en-US" sz="1800" b="0" i="0" u="none" strike="noStrike">
                          <a:solidFill>
                            <a:srgbClr val="000000"/>
                          </a:solidFill>
                          <a:latin typeface="Times New Roman"/>
                        </a:rPr>
                        <a:t>50-60</a:t>
                      </a:r>
                    </a:p>
                  </a:txBody>
                  <a:tcPr marL="9525" marR="9525" marT="9525" marB="0" anchor="b">
                    <a:lnL>
                      <a:noFill/>
                    </a:lnL>
                    <a:lnR>
                      <a:noFill/>
                    </a:lnR>
                    <a:lnT>
                      <a:noFill/>
                    </a:lnT>
                    <a:lnB>
                      <a:noFill/>
                    </a:lnB>
                    <a:solidFill>
                      <a:schemeClr val="bg1"/>
                    </a:solidFill>
                  </a:tcPr>
                </a:tc>
                <a:tc>
                  <a:txBody>
                    <a:bodyPr/>
                    <a:lstStyle/>
                    <a:p>
                      <a:pPr algn="l" fontAlgn="b"/>
                      <a:endParaRPr lang="en-US" sz="1800" b="0" i="0" u="none" strike="noStrike">
                        <a:solidFill>
                          <a:srgbClr val="000000"/>
                        </a:solidFill>
                        <a:latin typeface="Times New Roman"/>
                      </a:endParaRPr>
                    </a:p>
                  </a:txBody>
                  <a:tcPr marL="9525" marR="9525" marT="9525" marB="0" anchor="b">
                    <a:lnL>
                      <a:noFill/>
                    </a:lnL>
                    <a:lnR>
                      <a:noFill/>
                    </a:lnR>
                    <a:lnT>
                      <a:noFill/>
                    </a:lnT>
                    <a:lnB>
                      <a:noFill/>
                    </a:lnB>
                    <a:solidFill>
                      <a:schemeClr val="bg1"/>
                    </a:solidFill>
                  </a:tcPr>
                </a:tc>
              </a:tr>
              <a:tr h="318898">
                <a:tc>
                  <a:txBody>
                    <a:bodyPr/>
                    <a:lstStyle/>
                    <a:p>
                      <a:pPr algn="l" fontAlgn="b"/>
                      <a:r>
                        <a:rPr lang="en-US" sz="1800" b="0" i="0" u="none" strike="noStrike">
                          <a:solidFill>
                            <a:srgbClr val="000000"/>
                          </a:solidFill>
                          <a:latin typeface="Times New Roman"/>
                        </a:rPr>
                        <a:t>Pearl Millet</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800" b="0" i="0" u="none" strike="noStrike">
                          <a:solidFill>
                            <a:srgbClr val="000000"/>
                          </a:solidFill>
                          <a:latin typeface="Times New Roman"/>
                        </a:rPr>
                        <a:t>2-6</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800" b="0" i="0" u="none" strike="noStrike" dirty="0">
                          <a:solidFill>
                            <a:srgbClr val="000000"/>
                          </a:solidFill>
                          <a:latin typeface="Times New Roman"/>
                        </a:rPr>
                        <a:t>8-12</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800" b="0" i="0" u="none" strike="noStrike" dirty="0">
                          <a:solidFill>
                            <a:srgbClr val="000000"/>
                          </a:solidFill>
                          <a:latin typeface="Times New Roman"/>
                        </a:rPr>
                        <a:t>50-58</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800" b="0" i="0" u="none" strike="noStrike" dirty="0">
                          <a:solidFill>
                            <a:srgbClr val="000000"/>
                          </a:solidFill>
                          <a:latin typeface="Times New Roman"/>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r>
              <a:tr h="115816">
                <a:tc>
                  <a:txBody>
                    <a:bodyPr/>
                    <a:lstStyle/>
                    <a:p>
                      <a:pPr algn="l" fontAlgn="b"/>
                      <a:endParaRPr lang="en-US" sz="800" b="0" i="0" u="none" strike="noStrike" dirty="0">
                        <a:solidFill>
                          <a:srgbClr val="000000"/>
                        </a:solidFill>
                        <a:latin typeface="Times New Roman"/>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endParaRPr lang="en-US" sz="800" b="0" i="0" u="none" strike="noStrike" dirty="0">
                        <a:solidFill>
                          <a:srgbClr val="000000"/>
                        </a:solidFill>
                        <a:latin typeface="Times New Roman"/>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endParaRPr lang="en-US" sz="800" b="0" i="0" u="none" strike="noStrike" dirty="0">
                        <a:solidFill>
                          <a:srgbClr val="000000"/>
                        </a:solidFill>
                        <a:latin typeface="Times New Roman"/>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endParaRPr lang="en-US" sz="800" b="0" i="0" u="none" strike="noStrike" dirty="0">
                        <a:solidFill>
                          <a:srgbClr val="000000"/>
                        </a:solidFill>
                        <a:latin typeface="Times New Roman"/>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endParaRPr lang="en-US" sz="800" b="0" i="0" u="none" strike="noStrike" dirty="0">
                        <a:solidFill>
                          <a:srgbClr val="000000"/>
                        </a:solidFill>
                        <a:latin typeface="Times New Roman"/>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r>
              <a:tr h="318898">
                <a:tc gridSpan="4">
                  <a:txBody>
                    <a:bodyPr/>
                    <a:lstStyle/>
                    <a:p>
                      <a:pPr algn="l" fontAlgn="b"/>
                      <a:r>
                        <a:rPr lang="en-US" sz="1400" b="0" i="0" u="none" strike="noStrike" dirty="0">
                          <a:solidFill>
                            <a:srgbClr val="000000"/>
                          </a:solidFill>
                          <a:latin typeface="Times New Roman"/>
                        </a:rPr>
                        <a:t>Values are expressed on a dry matter basis. </a:t>
                      </a:r>
                    </a:p>
                  </a:txBody>
                  <a:tcPr marL="9525" marR="9525" marT="9525" marB="0" anchor="b">
                    <a:lnL>
                      <a:noFill/>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200" b="0" i="0" u="none" strike="noStrike">
                        <a:solidFill>
                          <a:srgbClr val="000000"/>
                        </a:solidFill>
                        <a:latin typeface="Times New Roman"/>
                      </a:endParaRPr>
                    </a:p>
                  </a:txBody>
                  <a:tcPr marL="9525" marR="9525" marT="9525" marB="0" anchor="b">
                    <a:lnL>
                      <a:noFill/>
                    </a:lnL>
                    <a:lnR>
                      <a:noFill/>
                    </a:lnR>
                    <a:lnT>
                      <a:noFill/>
                    </a:lnT>
                    <a:lnB>
                      <a:noFill/>
                    </a:lnB>
                    <a:solidFill>
                      <a:schemeClr val="bg1"/>
                    </a:solidFill>
                  </a:tcPr>
                </a:tc>
              </a:tr>
              <a:tr h="318898">
                <a:tc gridSpan="5">
                  <a:txBody>
                    <a:bodyPr/>
                    <a:lstStyle/>
                    <a:p>
                      <a:pPr algn="l" fontAlgn="b"/>
                      <a:r>
                        <a:rPr lang="en-US" sz="1400" b="0" i="0" u="none" strike="noStrike" dirty="0">
                          <a:solidFill>
                            <a:srgbClr val="000000"/>
                          </a:solidFill>
                          <a:latin typeface="Times New Roman"/>
                        </a:rPr>
                        <a:t>Adapted from</a:t>
                      </a:r>
                      <a:r>
                        <a:rPr lang="en-US" sz="1400" b="0" i="0" u="none" strike="noStrike" dirty="0" smtClean="0">
                          <a:solidFill>
                            <a:srgbClr val="000000"/>
                          </a:solidFill>
                          <a:latin typeface="Times New Roman"/>
                        </a:rPr>
                        <a:t>:  </a:t>
                      </a:r>
                      <a:r>
                        <a:rPr lang="en-US" sz="1400" b="0" i="0" u="none" strike="noStrike" dirty="0">
                          <a:solidFill>
                            <a:srgbClr val="000000"/>
                          </a:solidFill>
                          <a:latin typeface="Times New Roman"/>
                        </a:rPr>
                        <a:t>D.M. Ball et. al. </a:t>
                      </a:r>
                      <a:r>
                        <a:rPr lang="en-US" sz="1400" b="0" i="0" u="none" strike="noStrike" dirty="0" smtClean="0">
                          <a:solidFill>
                            <a:srgbClr val="000000"/>
                          </a:solidFill>
                          <a:latin typeface="Times New Roman"/>
                        </a:rPr>
                        <a:t>2008. </a:t>
                      </a:r>
                      <a:r>
                        <a:rPr lang="en-US" sz="1400" b="0" i="0" u="none" strike="noStrike" dirty="0">
                          <a:solidFill>
                            <a:srgbClr val="000000"/>
                          </a:solidFill>
                          <a:latin typeface="Times New Roman"/>
                        </a:rPr>
                        <a:t>Southern Forages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7" name="Title 6"/>
          <p:cNvSpPr>
            <a:spLocks noGrp="1"/>
          </p:cNvSpPr>
          <p:nvPr>
            <p:ph type="title"/>
          </p:nvPr>
        </p:nvSpPr>
        <p:spPr/>
        <p:txBody>
          <a:bodyPr/>
          <a:lstStyle/>
          <a:p>
            <a:r>
              <a:rPr lang="en-US" dirty="0" smtClean="0"/>
              <a:t>Forage Species</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Poor weather and handling conditions can lower hay quality</a:t>
            </a:r>
          </a:p>
          <a:p>
            <a:pPr lvl="1"/>
            <a:r>
              <a:rPr lang="en-US" dirty="0" smtClean="0"/>
              <a:t>Rain can cause leaf loss and nutrient leaching from plants</a:t>
            </a:r>
          </a:p>
          <a:p>
            <a:pPr lvl="1"/>
            <a:r>
              <a:rPr lang="en-US" dirty="0" smtClean="0"/>
              <a:t>Sunlight can reduce Vitamin A by bleaching</a:t>
            </a:r>
          </a:p>
          <a:p>
            <a:pPr lvl="1"/>
            <a:r>
              <a:rPr lang="en-US" dirty="0" smtClean="0"/>
              <a:t>Raking dry, brittle hay can cause excessive leaf loss</a:t>
            </a:r>
          </a:p>
        </p:txBody>
      </p:sp>
      <p:sp>
        <p:nvSpPr>
          <p:cNvPr id="3" name="Title 2"/>
          <p:cNvSpPr>
            <a:spLocks noGrp="1"/>
          </p:cNvSpPr>
          <p:nvPr>
            <p:ph type="title"/>
          </p:nvPr>
        </p:nvSpPr>
        <p:spPr/>
        <p:txBody>
          <a:bodyPr>
            <a:normAutofit fontScale="90000"/>
          </a:bodyPr>
          <a:lstStyle/>
          <a:p>
            <a:r>
              <a:rPr lang="en-US" dirty="0" smtClean="0"/>
              <a:t>Curing and Handling Conditions</a:t>
            </a:r>
            <a:endParaRPr lang="en-US" dirty="0"/>
          </a:p>
        </p:txBody>
      </p:sp>
      <p:pic>
        <p:nvPicPr>
          <p:cNvPr id="4100" name="Picture 4" descr="http://www.ashtonglenfarm.ca/images/gfx_7.jpg"/>
          <p:cNvPicPr>
            <a:picLocks noChangeAspect="1" noChangeArrowheads="1"/>
          </p:cNvPicPr>
          <p:nvPr/>
        </p:nvPicPr>
        <p:blipFill>
          <a:blip r:embed="rId2" cstate="print"/>
          <a:srcRect/>
          <a:stretch>
            <a:fillRect/>
          </a:stretch>
        </p:blipFill>
        <p:spPr bwMode="auto">
          <a:xfrm>
            <a:off x="2895600" y="4038600"/>
            <a:ext cx="3657600" cy="2743200"/>
          </a:xfrm>
          <a:prstGeom prst="rect">
            <a:avLst/>
          </a:prstGeom>
          <a:noFill/>
          <a:ln>
            <a:solidFill>
              <a:schemeClr val="tx1"/>
            </a:solid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body" idx="1"/>
          </p:nvPr>
        </p:nvSpPr>
        <p:spPr>
          <a:xfrm>
            <a:off x="304800" y="1371600"/>
            <a:ext cx="8077200" cy="4191000"/>
          </a:xfrm>
          <a:noFill/>
        </p:spPr>
        <p:txBody>
          <a:bodyPr/>
          <a:lstStyle/>
          <a:p>
            <a:pPr eaLnBrk="1" hangingPunct="1"/>
            <a:r>
              <a:rPr lang="en-US" dirty="0" smtClean="0"/>
              <a:t>Fungus found in stem, leaf sheaths &amp; seed</a:t>
            </a:r>
          </a:p>
          <a:p>
            <a:pPr eaLnBrk="1" hangingPunct="1"/>
            <a:endParaRPr lang="en-US" sz="1000" dirty="0" smtClean="0"/>
          </a:p>
          <a:p>
            <a:pPr eaLnBrk="1" hangingPunct="1"/>
            <a:r>
              <a:rPr lang="en-US" dirty="0" smtClean="0"/>
              <a:t>Produces alkaloids toxic to livestock</a:t>
            </a:r>
          </a:p>
          <a:p>
            <a:pPr eaLnBrk="1" hangingPunct="1"/>
            <a:endParaRPr lang="en-US" sz="1000" dirty="0" smtClean="0"/>
          </a:p>
          <a:p>
            <a:pPr eaLnBrk="1" hangingPunct="1"/>
            <a:r>
              <a:rPr lang="en-US" dirty="0" smtClean="0"/>
              <a:t>Increases progressively season long</a:t>
            </a:r>
          </a:p>
          <a:p>
            <a:pPr eaLnBrk="1" hangingPunct="1"/>
            <a:endParaRPr lang="en-US" sz="1000" dirty="0" smtClean="0"/>
          </a:p>
          <a:p>
            <a:pPr eaLnBrk="1" hangingPunct="1"/>
            <a:r>
              <a:rPr lang="en-US" dirty="0" smtClean="0"/>
              <a:t>Minimized in young growth</a:t>
            </a:r>
          </a:p>
        </p:txBody>
      </p:sp>
      <p:sp>
        <p:nvSpPr>
          <p:cNvPr id="54277" name="Rectangle 2"/>
          <p:cNvSpPr>
            <a:spLocks noGrp="1" noChangeArrowheads="1"/>
          </p:cNvSpPr>
          <p:nvPr>
            <p:ph type="title"/>
          </p:nvPr>
        </p:nvSpPr>
        <p:spPr>
          <a:xfrm>
            <a:off x="0" y="274638"/>
            <a:ext cx="9144000" cy="1143000"/>
          </a:xfrm>
        </p:spPr>
        <p:txBody>
          <a:bodyPr/>
          <a:lstStyle/>
          <a:p>
            <a:pPr algn="ctr" eaLnBrk="1" hangingPunct="1"/>
            <a:r>
              <a:rPr lang="en-US" b="1" dirty="0" smtClean="0"/>
              <a:t>Endophyte Infected Tall Fescue</a:t>
            </a:r>
          </a:p>
        </p:txBody>
      </p:sp>
      <p:grpSp>
        <p:nvGrpSpPr>
          <p:cNvPr id="9" name="Group 8"/>
          <p:cNvGrpSpPr/>
          <p:nvPr/>
        </p:nvGrpSpPr>
        <p:grpSpPr>
          <a:xfrm>
            <a:off x="914400" y="3914001"/>
            <a:ext cx="7174382" cy="2943999"/>
            <a:chOff x="914400" y="3886200"/>
            <a:chExt cx="7174382" cy="2943999"/>
          </a:xfrm>
        </p:grpSpPr>
        <p:pic>
          <p:nvPicPr>
            <p:cNvPr id="84994" name="Picture 2" descr="http://www.plantmanagementnetwork.org/pub/cm/management/2004/toxicosis/image/fescue2sm.jpg"/>
            <p:cNvPicPr>
              <a:picLocks noChangeAspect="1" noChangeArrowheads="1"/>
            </p:cNvPicPr>
            <p:nvPr/>
          </p:nvPicPr>
          <p:blipFill>
            <a:blip r:embed="rId3" cstate="print"/>
            <a:srcRect/>
            <a:stretch>
              <a:fillRect/>
            </a:stretch>
          </p:blipFill>
          <p:spPr bwMode="auto">
            <a:xfrm>
              <a:off x="914400" y="3886200"/>
              <a:ext cx="7174382" cy="2667000"/>
            </a:xfrm>
            <a:prstGeom prst="rect">
              <a:avLst/>
            </a:prstGeom>
            <a:noFill/>
            <a:ln>
              <a:solidFill>
                <a:schemeClr val="tx1"/>
              </a:solidFill>
            </a:ln>
          </p:spPr>
        </p:pic>
        <p:sp>
          <p:nvSpPr>
            <p:cNvPr id="8" name="TextBox 7"/>
            <p:cNvSpPr txBox="1"/>
            <p:nvPr/>
          </p:nvSpPr>
          <p:spPr>
            <a:xfrm>
              <a:off x="3048000" y="6553200"/>
              <a:ext cx="2971800" cy="276999"/>
            </a:xfrm>
            <a:prstGeom prst="rect">
              <a:avLst/>
            </a:prstGeom>
            <a:noFill/>
          </p:spPr>
          <p:txBody>
            <a:bodyPr wrap="square" rtlCol="0">
              <a:spAutoFit/>
            </a:bodyPr>
            <a:lstStyle/>
            <a:p>
              <a:pPr algn="ctr"/>
              <a:r>
                <a:rPr lang="en-US" sz="1200" dirty="0" smtClean="0"/>
                <a:t>Roberts and </a:t>
              </a:r>
              <a:r>
                <a:rPr lang="en-US" sz="1200" dirty="0" err="1" smtClean="0"/>
                <a:t>Andrae</a:t>
              </a:r>
              <a:r>
                <a:rPr lang="en-US" sz="1200" dirty="0" smtClean="0"/>
                <a:t>, 2004</a:t>
              </a:r>
              <a:endParaRPr lang="en-US" sz="1200" dirty="0"/>
            </a:p>
          </p:txBody>
        </p:sp>
      </p:grpSp>
    </p:spTree>
    <p:extLst>
      <p:ext uri="{BB962C8B-B14F-4D97-AF65-F5344CB8AC3E}">
        <p14:creationId xmlns:p14="http://schemas.microsoft.com/office/powerpoint/2010/main" val="2041936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18434" name="Title 1"/>
          <p:cNvSpPr>
            <a:spLocks noGrp="1"/>
          </p:cNvSpPr>
          <p:nvPr>
            <p:ph type="title"/>
          </p:nvPr>
        </p:nvSpPr>
        <p:spPr/>
        <p:txBody>
          <a:bodyPr/>
          <a:lstStyle/>
          <a:p>
            <a:r>
              <a:rPr lang="en-US" smtClean="0"/>
              <a:t>Missouri’s Hay Dilemma</a:t>
            </a:r>
          </a:p>
        </p:txBody>
      </p:sp>
      <p:pic>
        <p:nvPicPr>
          <p:cNvPr id="18435" name="Picture 4" descr="IMG_509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29096"/>
            <a:ext cx="4368800" cy="3276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436" name="Picture 6" descr="http://t3.gstatic.com/images?q=tbn:ANd9GcQ5FR4E53uak5kerrRwKgKWMeAkrbvgz_zdPTLKey9dI7zMkQmkODDt3GK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276600"/>
            <a:ext cx="457835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589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85800" y="381000"/>
            <a:ext cx="7772400" cy="685800"/>
          </a:xfrm>
        </p:spPr>
        <p:txBody>
          <a:bodyPr/>
          <a:lstStyle/>
          <a:p>
            <a:r>
              <a:rPr lang="en-US" sz="3200" smtClean="0"/>
              <a:t>Springfield Precipitation Records</a:t>
            </a:r>
          </a:p>
        </p:txBody>
      </p:sp>
      <p:graphicFrame>
        <p:nvGraphicFramePr>
          <p:cNvPr id="19459" name="Content Placeholder 3"/>
          <p:cNvGraphicFramePr>
            <a:graphicFrameLocks noGrp="1"/>
          </p:cNvGraphicFramePr>
          <p:nvPr>
            <p:ph idx="1"/>
            <p:extLst>
              <p:ext uri="{D42A27DB-BD31-4B8C-83A1-F6EECF244321}">
                <p14:modId xmlns:p14="http://schemas.microsoft.com/office/powerpoint/2010/main" val="2106318803"/>
              </p:ext>
            </p:extLst>
          </p:nvPr>
        </p:nvGraphicFramePr>
        <p:xfrm>
          <a:off x="0" y="1066800"/>
          <a:ext cx="9144000" cy="5410200"/>
        </p:xfrm>
        <a:graphic>
          <a:graphicData uri="http://schemas.openxmlformats.org/presentationml/2006/ole">
            <mc:AlternateContent xmlns:mc="http://schemas.openxmlformats.org/markup-compatibility/2006">
              <mc:Choice xmlns:v="urn:schemas-microsoft-com:vml" Requires="v">
                <p:oleObj spid="_x0000_s4110" r:id="rId3" imgW="7773074" imgH="5182049" progId="Excel.Chart.8">
                  <p:embed/>
                </p:oleObj>
              </mc:Choice>
              <mc:Fallback>
                <p:oleObj r:id="rId3" imgW="7773074" imgH="5182049" progId="Excel.Char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66800"/>
                        <a:ext cx="9144000" cy="54102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559804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fontScale="90000"/>
          </a:bodyPr>
          <a:lstStyle/>
          <a:p>
            <a:r>
              <a:rPr lang="en-US" sz="3600" smtClean="0"/>
              <a:t>Springfield Precipitation Record - Inches</a:t>
            </a:r>
          </a:p>
        </p:txBody>
      </p:sp>
      <p:graphicFrame>
        <p:nvGraphicFramePr>
          <p:cNvPr id="4" name="Content Placeholder 3"/>
          <p:cNvGraphicFramePr>
            <a:graphicFrameLocks noGrp="1"/>
          </p:cNvGraphicFramePr>
          <p:nvPr>
            <p:ph idx="1"/>
          </p:nvPr>
        </p:nvGraphicFramePr>
        <p:xfrm>
          <a:off x="0" y="1752600"/>
          <a:ext cx="9144000" cy="4648203"/>
        </p:xfrm>
        <a:graphic>
          <a:graphicData uri="http://schemas.openxmlformats.org/drawingml/2006/table">
            <a:tbl>
              <a:tblPr firstRow="1" bandRow="1">
                <a:tableStyleId>{74C1A8A3-306A-4EB7-A6B1-4F7E0EB9C5D6}</a:tableStyleId>
              </a:tblPr>
              <a:tblGrid>
                <a:gridCol w="1261241"/>
                <a:gridCol w="1024759"/>
                <a:gridCol w="1143000"/>
                <a:gridCol w="1143000"/>
                <a:gridCol w="1143000"/>
                <a:gridCol w="1143000"/>
                <a:gridCol w="1143000"/>
                <a:gridCol w="1143000"/>
              </a:tblGrid>
              <a:tr h="664029">
                <a:tc>
                  <a:txBody>
                    <a:bodyPr/>
                    <a:lstStyle/>
                    <a:p>
                      <a:endParaRPr lang="en-US" sz="1800" dirty="0"/>
                    </a:p>
                  </a:txBody>
                  <a:tcPr>
                    <a:solidFill>
                      <a:srgbClr val="3E9C50"/>
                    </a:solidFill>
                  </a:tcPr>
                </a:tc>
                <a:tc>
                  <a:txBody>
                    <a:bodyPr/>
                    <a:lstStyle/>
                    <a:p>
                      <a:pPr algn="ctr"/>
                      <a:r>
                        <a:rPr lang="en-US" sz="1800" dirty="0" smtClean="0"/>
                        <a:t>Apr</a:t>
                      </a:r>
                      <a:endParaRPr lang="en-US" sz="1800" dirty="0"/>
                    </a:p>
                  </a:txBody>
                  <a:tcPr anchor="ctr">
                    <a:solidFill>
                      <a:srgbClr val="3E9C50"/>
                    </a:solidFill>
                  </a:tcPr>
                </a:tc>
                <a:tc>
                  <a:txBody>
                    <a:bodyPr/>
                    <a:lstStyle/>
                    <a:p>
                      <a:pPr algn="ctr"/>
                      <a:r>
                        <a:rPr lang="en-US" sz="1800" dirty="0" smtClean="0"/>
                        <a:t>May</a:t>
                      </a:r>
                      <a:endParaRPr lang="en-US" sz="1800" dirty="0"/>
                    </a:p>
                  </a:txBody>
                  <a:tcPr anchor="ctr">
                    <a:solidFill>
                      <a:srgbClr val="3E9C50"/>
                    </a:solidFill>
                  </a:tcPr>
                </a:tc>
                <a:tc>
                  <a:txBody>
                    <a:bodyPr/>
                    <a:lstStyle/>
                    <a:p>
                      <a:pPr algn="ctr"/>
                      <a:r>
                        <a:rPr lang="en-US" sz="1800" dirty="0" smtClean="0"/>
                        <a:t>Jun</a:t>
                      </a:r>
                      <a:endParaRPr lang="en-US" sz="1800" dirty="0"/>
                    </a:p>
                  </a:txBody>
                  <a:tcPr anchor="ctr">
                    <a:solidFill>
                      <a:srgbClr val="3E9C50"/>
                    </a:solidFill>
                  </a:tcPr>
                </a:tc>
                <a:tc>
                  <a:txBody>
                    <a:bodyPr/>
                    <a:lstStyle/>
                    <a:p>
                      <a:pPr algn="ctr"/>
                      <a:r>
                        <a:rPr lang="en-US" sz="1800" dirty="0" smtClean="0"/>
                        <a:t>Jul</a:t>
                      </a:r>
                      <a:endParaRPr lang="en-US" sz="1800" dirty="0"/>
                    </a:p>
                  </a:txBody>
                  <a:tcPr anchor="ctr">
                    <a:solidFill>
                      <a:srgbClr val="3E9C50"/>
                    </a:solidFill>
                  </a:tcPr>
                </a:tc>
                <a:tc>
                  <a:txBody>
                    <a:bodyPr/>
                    <a:lstStyle/>
                    <a:p>
                      <a:pPr algn="ctr"/>
                      <a:r>
                        <a:rPr lang="en-US" sz="1800" dirty="0" smtClean="0"/>
                        <a:t>Aug</a:t>
                      </a:r>
                      <a:endParaRPr lang="en-US" sz="1800" dirty="0"/>
                    </a:p>
                  </a:txBody>
                  <a:tcPr anchor="ctr">
                    <a:solidFill>
                      <a:srgbClr val="3E9C50"/>
                    </a:solidFill>
                  </a:tcPr>
                </a:tc>
                <a:tc>
                  <a:txBody>
                    <a:bodyPr/>
                    <a:lstStyle/>
                    <a:p>
                      <a:pPr algn="ctr"/>
                      <a:r>
                        <a:rPr lang="en-US" sz="1800" dirty="0" smtClean="0"/>
                        <a:t>Sept</a:t>
                      </a:r>
                      <a:endParaRPr lang="en-US" sz="1800" dirty="0"/>
                    </a:p>
                  </a:txBody>
                  <a:tcPr anchor="ctr">
                    <a:solidFill>
                      <a:srgbClr val="3E9C50"/>
                    </a:solidFill>
                  </a:tcPr>
                </a:tc>
                <a:tc>
                  <a:txBody>
                    <a:bodyPr/>
                    <a:lstStyle/>
                    <a:p>
                      <a:pPr algn="ctr"/>
                      <a:r>
                        <a:rPr lang="en-US" sz="1800" dirty="0" smtClean="0"/>
                        <a:t>Oct</a:t>
                      </a:r>
                      <a:endParaRPr lang="en-US" sz="1800" dirty="0"/>
                    </a:p>
                  </a:txBody>
                  <a:tcPr anchor="ctr">
                    <a:solidFill>
                      <a:srgbClr val="3E9C50"/>
                    </a:solidFill>
                  </a:tcPr>
                </a:tc>
              </a:tr>
              <a:tr h="664029">
                <a:tc>
                  <a:txBody>
                    <a:bodyPr/>
                    <a:lstStyle/>
                    <a:p>
                      <a:pPr algn="ctr"/>
                      <a:r>
                        <a:rPr lang="en-US" sz="1800" dirty="0" smtClean="0"/>
                        <a:t>2007</a:t>
                      </a:r>
                      <a:endParaRPr lang="en-US" sz="1800" dirty="0"/>
                    </a:p>
                  </a:txBody>
                  <a:tcPr anchor="ctr"/>
                </a:tc>
                <a:tc>
                  <a:txBody>
                    <a:bodyPr/>
                    <a:lstStyle/>
                    <a:p>
                      <a:pPr algn="ctr"/>
                      <a:r>
                        <a:rPr lang="en-US" sz="1800" dirty="0" smtClean="0"/>
                        <a:t>4.04</a:t>
                      </a:r>
                      <a:endParaRPr lang="en-US" sz="1800" dirty="0"/>
                    </a:p>
                  </a:txBody>
                  <a:tcPr anchor="ctr"/>
                </a:tc>
                <a:tc>
                  <a:txBody>
                    <a:bodyPr/>
                    <a:lstStyle/>
                    <a:p>
                      <a:pPr algn="ctr"/>
                      <a:r>
                        <a:rPr lang="en-US" sz="1800" dirty="0" smtClean="0"/>
                        <a:t>4.07</a:t>
                      </a:r>
                      <a:endParaRPr lang="en-US" sz="1800" dirty="0"/>
                    </a:p>
                  </a:txBody>
                  <a:tcPr anchor="ctr"/>
                </a:tc>
                <a:tc>
                  <a:txBody>
                    <a:bodyPr/>
                    <a:lstStyle/>
                    <a:p>
                      <a:pPr algn="ctr"/>
                      <a:r>
                        <a:rPr lang="en-US" sz="1800" dirty="0" smtClean="0"/>
                        <a:t>8.11</a:t>
                      </a:r>
                      <a:endParaRPr lang="en-US" sz="1800" dirty="0"/>
                    </a:p>
                  </a:txBody>
                  <a:tcPr anchor="ctr"/>
                </a:tc>
                <a:tc>
                  <a:txBody>
                    <a:bodyPr/>
                    <a:lstStyle/>
                    <a:p>
                      <a:pPr algn="ctr"/>
                      <a:r>
                        <a:rPr lang="en-US" sz="1800" dirty="0" smtClean="0"/>
                        <a:t>2.80</a:t>
                      </a:r>
                      <a:endParaRPr lang="en-US" sz="1800" dirty="0"/>
                    </a:p>
                  </a:txBody>
                  <a:tcPr anchor="ctr"/>
                </a:tc>
                <a:tc>
                  <a:txBody>
                    <a:bodyPr/>
                    <a:lstStyle/>
                    <a:p>
                      <a:pPr algn="ctr"/>
                      <a:r>
                        <a:rPr lang="en-US" sz="1800" dirty="0" smtClean="0"/>
                        <a:t>4.34</a:t>
                      </a:r>
                      <a:endParaRPr lang="en-US" sz="1800" dirty="0"/>
                    </a:p>
                  </a:txBody>
                  <a:tcPr anchor="ctr"/>
                </a:tc>
                <a:tc>
                  <a:txBody>
                    <a:bodyPr/>
                    <a:lstStyle/>
                    <a:p>
                      <a:pPr algn="ctr"/>
                      <a:r>
                        <a:rPr lang="en-US" sz="1800" dirty="0" smtClean="0"/>
                        <a:t>4.93</a:t>
                      </a:r>
                      <a:endParaRPr lang="en-US" sz="1800" dirty="0"/>
                    </a:p>
                  </a:txBody>
                  <a:tcPr anchor="ctr"/>
                </a:tc>
                <a:tc>
                  <a:txBody>
                    <a:bodyPr/>
                    <a:lstStyle/>
                    <a:p>
                      <a:pPr algn="ctr"/>
                      <a:r>
                        <a:rPr lang="en-US" sz="1800" dirty="0" smtClean="0"/>
                        <a:t>1.88</a:t>
                      </a:r>
                      <a:endParaRPr lang="en-US" sz="1800" dirty="0"/>
                    </a:p>
                  </a:txBody>
                  <a:tcPr anchor="ctr"/>
                </a:tc>
              </a:tr>
              <a:tr h="664029">
                <a:tc>
                  <a:txBody>
                    <a:bodyPr/>
                    <a:lstStyle/>
                    <a:p>
                      <a:pPr algn="ctr"/>
                      <a:r>
                        <a:rPr lang="en-US" sz="1800" dirty="0" smtClean="0"/>
                        <a:t>2008</a:t>
                      </a:r>
                      <a:endParaRPr lang="en-US" sz="1800" dirty="0"/>
                    </a:p>
                  </a:txBody>
                  <a:tcPr anchor="ctr"/>
                </a:tc>
                <a:tc>
                  <a:txBody>
                    <a:bodyPr/>
                    <a:lstStyle/>
                    <a:p>
                      <a:pPr algn="ctr"/>
                      <a:r>
                        <a:rPr lang="en-US" sz="1800" dirty="0" smtClean="0"/>
                        <a:t>4.74</a:t>
                      </a:r>
                      <a:endParaRPr lang="en-US" sz="1800" dirty="0"/>
                    </a:p>
                  </a:txBody>
                  <a:tcPr anchor="ctr"/>
                </a:tc>
                <a:tc>
                  <a:txBody>
                    <a:bodyPr/>
                    <a:lstStyle/>
                    <a:p>
                      <a:pPr algn="ctr"/>
                      <a:r>
                        <a:rPr lang="en-US" sz="1800" dirty="0" smtClean="0"/>
                        <a:t>5.20</a:t>
                      </a:r>
                      <a:endParaRPr lang="en-US" sz="1800" dirty="0"/>
                    </a:p>
                  </a:txBody>
                  <a:tcPr anchor="ctr"/>
                </a:tc>
                <a:tc>
                  <a:txBody>
                    <a:bodyPr/>
                    <a:lstStyle/>
                    <a:p>
                      <a:pPr algn="ctr"/>
                      <a:r>
                        <a:rPr lang="en-US" sz="1800" dirty="0" smtClean="0"/>
                        <a:t>13.41</a:t>
                      </a:r>
                      <a:endParaRPr lang="en-US" sz="1800" dirty="0"/>
                    </a:p>
                  </a:txBody>
                  <a:tcPr anchor="ctr"/>
                </a:tc>
                <a:tc>
                  <a:txBody>
                    <a:bodyPr/>
                    <a:lstStyle/>
                    <a:p>
                      <a:pPr algn="ctr"/>
                      <a:r>
                        <a:rPr lang="en-US" sz="1800" dirty="0" smtClean="0"/>
                        <a:t>2.66</a:t>
                      </a:r>
                      <a:endParaRPr lang="en-US" sz="1800" dirty="0"/>
                    </a:p>
                  </a:txBody>
                  <a:tcPr anchor="ctr"/>
                </a:tc>
                <a:tc>
                  <a:txBody>
                    <a:bodyPr/>
                    <a:lstStyle/>
                    <a:p>
                      <a:pPr algn="ctr"/>
                      <a:r>
                        <a:rPr lang="en-US" sz="1800" dirty="0" smtClean="0"/>
                        <a:t>0.60</a:t>
                      </a:r>
                      <a:endParaRPr lang="en-US" sz="1800" dirty="0"/>
                    </a:p>
                  </a:txBody>
                  <a:tcPr anchor="ctr"/>
                </a:tc>
                <a:tc>
                  <a:txBody>
                    <a:bodyPr/>
                    <a:lstStyle/>
                    <a:p>
                      <a:pPr algn="ctr"/>
                      <a:r>
                        <a:rPr lang="en-US" sz="1800" dirty="0" smtClean="0"/>
                        <a:t>8.15</a:t>
                      </a:r>
                      <a:endParaRPr lang="en-US" sz="1800" dirty="0"/>
                    </a:p>
                  </a:txBody>
                  <a:tcPr anchor="ctr"/>
                </a:tc>
                <a:tc>
                  <a:txBody>
                    <a:bodyPr/>
                    <a:lstStyle/>
                    <a:p>
                      <a:pPr algn="ctr"/>
                      <a:r>
                        <a:rPr lang="en-US" sz="1800" dirty="0" smtClean="0"/>
                        <a:t>2.38</a:t>
                      </a:r>
                      <a:endParaRPr lang="en-US" sz="1800" dirty="0"/>
                    </a:p>
                  </a:txBody>
                  <a:tcPr anchor="ctr"/>
                </a:tc>
              </a:tr>
              <a:tr h="664029">
                <a:tc>
                  <a:txBody>
                    <a:bodyPr/>
                    <a:lstStyle/>
                    <a:p>
                      <a:pPr algn="ctr"/>
                      <a:r>
                        <a:rPr lang="en-US" sz="1800" dirty="0" smtClean="0"/>
                        <a:t>2009</a:t>
                      </a:r>
                      <a:endParaRPr lang="en-US" sz="1800" dirty="0"/>
                    </a:p>
                  </a:txBody>
                  <a:tcPr anchor="ctr"/>
                </a:tc>
                <a:tc>
                  <a:txBody>
                    <a:bodyPr/>
                    <a:lstStyle/>
                    <a:p>
                      <a:pPr algn="ctr"/>
                      <a:r>
                        <a:rPr lang="en-US" sz="1800" dirty="0" smtClean="0"/>
                        <a:t>8.26</a:t>
                      </a:r>
                      <a:endParaRPr lang="en-US" sz="1800" dirty="0"/>
                    </a:p>
                  </a:txBody>
                  <a:tcPr anchor="ctr"/>
                </a:tc>
                <a:tc>
                  <a:txBody>
                    <a:bodyPr/>
                    <a:lstStyle/>
                    <a:p>
                      <a:pPr algn="ctr"/>
                      <a:r>
                        <a:rPr lang="en-US" sz="1800" dirty="0" smtClean="0"/>
                        <a:t>5.52</a:t>
                      </a:r>
                      <a:endParaRPr lang="en-US" sz="1800" dirty="0"/>
                    </a:p>
                  </a:txBody>
                  <a:tcPr anchor="ctr"/>
                </a:tc>
                <a:tc>
                  <a:txBody>
                    <a:bodyPr/>
                    <a:lstStyle/>
                    <a:p>
                      <a:pPr algn="ctr"/>
                      <a:r>
                        <a:rPr lang="en-US" sz="1800" dirty="0" smtClean="0"/>
                        <a:t>4.61</a:t>
                      </a:r>
                      <a:endParaRPr lang="en-US" sz="1800" dirty="0"/>
                    </a:p>
                  </a:txBody>
                  <a:tcPr anchor="ctr"/>
                </a:tc>
                <a:tc>
                  <a:txBody>
                    <a:bodyPr/>
                    <a:lstStyle/>
                    <a:p>
                      <a:pPr algn="ctr"/>
                      <a:r>
                        <a:rPr lang="en-US" sz="1800" dirty="0" smtClean="0"/>
                        <a:t>3.70</a:t>
                      </a:r>
                      <a:endParaRPr lang="en-US" sz="1800" dirty="0"/>
                    </a:p>
                  </a:txBody>
                  <a:tcPr anchor="ctr"/>
                </a:tc>
                <a:tc>
                  <a:txBody>
                    <a:bodyPr/>
                    <a:lstStyle/>
                    <a:p>
                      <a:pPr algn="ctr"/>
                      <a:r>
                        <a:rPr lang="en-US" sz="1800" dirty="0" smtClean="0"/>
                        <a:t>4.51</a:t>
                      </a:r>
                      <a:endParaRPr lang="en-US" sz="1800" dirty="0"/>
                    </a:p>
                  </a:txBody>
                  <a:tcPr anchor="ctr"/>
                </a:tc>
                <a:tc>
                  <a:txBody>
                    <a:bodyPr/>
                    <a:lstStyle/>
                    <a:p>
                      <a:pPr algn="ctr"/>
                      <a:r>
                        <a:rPr lang="en-US" sz="1800" dirty="0" smtClean="0"/>
                        <a:t>5.63</a:t>
                      </a:r>
                      <a:endParaRPr lang="en-US" sz="1800" dirty="0"/>
                    </a:p>
                  </a:txBody>
                  <a:tcPr anchor="ctr"/>
                </a:tc>
                <a:tc>
                  <a:txBody>
                    <a:bodyPr/>
                    <a:lstStyle/>
                    <a:p>
                      <a:pPr algn="ctr"/>
                      <a:r>
                        <a:rPr lang="en-US" sz="1800" dirty="0" smtClean="0"/>
                        <a:t>9.97</a:t>
                      </a:r>
                      <a:endParaRPr lang="en-US" sz="1800" dirty="0"/>
                    </a:p>
                  </a:txBody>
                  <a:tcPr anchor="ctr"/>
                </a:tc>
              </a:tr>
              <a:tr h="664029">
                <a:tc>
                  <a:txBody>
                    <a:bodyPr/>
                    <a:lstStyle/>
                    <a:p>
                      <a:pPr algn="ctr"/>
                      <a:r>
                        <a:rPr lang="en-US" sz="1800" dirty="0" smtClean="0"/>
                        <a:t>2010</a:t>
                      </a:r>
                      <a:endParaRPr lang="en-US" sz="1800" dirty="0"/>
                    </a:p>
                  </a:txBody>
                  <a:tcPr anchor="ctr"/>
                </a:tc>
                <a:tc>
                  <a:txBody>
                    <a:bodyPr/>
                    <a:lstStyle/>
                    <a:p>
                      <a:pPr algn="ctr"/>
                      <a:r>
                        <a:rPr lang="en-US" sz="1800" dirty="0" smtClean="0"/>
                        <a:t>3.99</a:t>
                      </a:r>
                      <a:endParaRPr lang="en-US" sz="1800" dirty="0"/>
                    </a:p>
                  </a:txBody>
                  <a:tcPr anchor="ctr"/>
                </a:tc>
                <a:tc>
                  <a:txBody>
                    <a:bodyPr/>
                    <a:lstStyle/>
                    <a:p>
                      <a:pPr algn="ctr"/>
                      <a:r>
                        <a:rPr lang="en-US" sz="1800" dirty="0" smtClean="0"/>
                        <a:t>7.14</a:t>
                      </a:r>
                      <a:endParaRPr lang="en-US" sz="1800" dirty="0"/>
                    </a:p>
                  </a:txBody>
                  <a:tcPr anchor="ctr"/>
                </a:tc>
                <a:tc>
                  <a:txBody>
                    <a:bodyPr/>
                    <a:lstStyle/>
                    <a:p>
                      <a:pPr algn="ctr"/>
                      <a:r>
                        <a:rPr lang="en-US" sz="1800" dirty="0" smtClean="0"/>
                        <a:t>2.33</a:t>
                      </a:r>
                      <a:endParaRPr lang="en-US" sz="1800" dirty="0"/>
                    </a:p>
                  </a:txBody>
                  <a:tcPr anchor="ctr"/>
                </a:tc>
                <a:tc>
                  <a:txBody>
                    <a:bodyPr/>
                    <a:lstStyle/>
                    <a:p>
                      <a:pPr algn="ctr"/>
                      <a:r>
                        <a:rPr lang="en-US" sz="1800" dirty="0" smtClean="0"/>
                        <a:t>6.37</a:t>
                      </a:r>
                      <a:endParaRPr lang="en-US" sz="1800" dirty="0"/>
                    </a:p>
                  </a:txBody>
                  <a:tcPr anchor="ctr"/>
                </a:tc>
                <a:tc>
                  <a:txBody>
                    <a:bodyPr/>
                    <a:lstStyle/>
                    <a:p>
                      <a:pPr algn="ctr"/>
                      <a:r>
                        <a:rPr lang="en-US" sz="1800" dirty="0" smtClean="0"/>
                        <a:t>1.53</a:t>
                      </a:r>
                      <a:endParaRPr lang="en-US" sz="1800" dirty="0"/>
                    </a:p>
                  </a:txBody>
                  <a:tcPr anchor="ctr"/>
                </a:tc>
                <a:tc>
                  <a:txBody>
                    <a:bodyPr/>
                    <a:lstStyle/>
                    <a:p>
                      <a:pPr algn="ctr"/>
                      <a:r>
                        <a:rPr lang="en-US" sz="1800" dirty="0" smtClean="0"/>
                        <a:t>11.65</a:t>
                      </a:r>
                      <a:endParaRPr lang="en-US" sz="1800" dirty="0"/>
                    </a:p>
                  </a:txBody>
                  <a:tcPr anchor="ctr"/>
                </a:tc>
                <a:tc>
                  <a:txBody>
                    <a:bodyPr/>
                    <a:lstStyle/>
                    <a:p>
                      <a:pPr algn="ctr"/>
                      <a:r>
                        <a:rPr lang="en-US" sz="1800" dirty="0" smtClean="0"/>
                        <a:t>1.01</a:t>
                      </a:r>
                      <a:endParaRPr lang="en-US" sz="1800" dirty="0"/>
                    </a:p>
                  </a:txBody>
                  <a:tcPr anchor="ctr"/>
                </a:tc>
              </a:tr>
              <a:tr h="664029">
                <a:tc>
                  <a:txBody>
                    <a:bodyPr/>
                    <a:lstStyle/>
                    <a:p>
                      <a:pPr algn="ctr"/>
                      <a:r>
                        <a:rPr lang="en-US" sz="1800" dirty="0" smtClean="0"/>
                        <a:t>2011</a:t>
                      </a:r>
                      <a:endParaRPr lang="en-US" sz="1800" dirty="0"/>
                    </a:p>
                  </a:txBody>
                  <a:tcPr anchor="ctr"/>
                </a:tc>
                <a:tc>
                  <a:txBody>
                    <a:bodyPr/>
                    <a:lstStyle/>
                    <a:p>
                      <a:pPr algn="ctr"/>
                      <a:r>
                        <a:rPr lang="en-US" sz="1800" dirty="0" smtClean="0"/>
                        <a:t>7.89</a:t>
                      </a:r>
                      <a:endParaRPr lang="en-US" sz="1800" dirty="0"/>
                    </a:p>
                  </a:txBody>
                  <a:tcPr anchor="ctr"/>
                </a:tc>
                <a:tc>
                  <a:txBody>
                    <a:bodyPr/>
                    <a:lstStyle/>
                    <a:p>
                      <a:pPr algn="ctr"/>
                      <a:r>
                        <a:rPr lang="en-US" sz="1800" dirty="0" smtClean="0"/>
                        <a:t>5.92</a:t>
                      </a:r>
                      <a:endParaRPr lang="en-US" sz="1800" dirty="0"/>
                    </a:p>
                  </a:txBody>
                  <a:tcPr anchor="ctr"/>
                </a:tc>
                <a:tc>
                  <a:txBody>
                    <a:bodyPr/>
                    <a:lstStyle/>
                    <a:p>
                      <a:pPr algn="ctr"/>
                      <a:r>
                        <a:rPr lang="en-US" sz="1800" dirty="0" smtClean="0"/>
                        <a:t>0.82</a:t>
                      </a:r>
                      <a:endParaRPr lang="en-US" sz="1800" dirty="0"/>
                    </a:p>
                  </a:txBody>
                  <a:tcPr anchor="ctr"/>
                </a:tc>
                <a:tc>
                  <a:txBody>
                    <a:bodyPr/>
                    <a:lstStyle/>
                    <a:p>
                      <a:pPr algn="ctr"/>
                      <a:r>
                        <a:rPr lang="en-US" sz="1800" dirty="0" smtClean="0"/>
                        <a:t>1.71</a:t>
                      </a:r>
                      <a:endParaRPr lang="en-US" sz="1800" dirty="0"/>
                    </a:p>
                  </a:txBody>
                  <a:tcPr anchor="ctr"/>
                </a:tc>
                <a:tc>
                  <a:txBody>
                    <a:bodyPr/>
                    <a:lstStyle/>
                    <a:p>
                      <a:pPr algn="ctr"/>
                      <a:r>
                        <a:rPr lang="en-US" sz="1800" dirty="0" smtClean="0"/>
                        <a:t>2.88</a:t>
                      </a:r>
                      <a:endParaRPr lang="en-US" sz="1800" dirty="0"/>
                    </a:p>
                  </a:txBody>
                  <a:tcPr anchor="ctr"/>
                </a:tc>
                <a:tc>
                  <a:txBody>
                    <a:bodyPr/>
                    <a:lstStyle/>
                    <a:p>
                      <a:pPr algn="ctr"/>
                      <a:r>
                        <a:rPr lang="en-US" sz="1800" dirty="0" smtClean="0"/>
                        <a:t>4.05</a:t>
                      </a:r>
                      <a:endParaRPr lang="en-US" sz="1800" dirty="0"/>
                    </a:p>
                  </a:txBody>
                  <a:tcPr anchor="ctr"/>
                </a:tc>
                <a:tc>
                  <a:txBody>
                    <a:bodyPr/>
                    <a:lstStyle/>
                    <a:p>
                      <a:pPr algn="ctr"/>
                      <a:r>
                        <a:rPr lang="en-US" sz="1800" dirty="0" smtClean="0"/>
                        <a:t>1.28</a:t>
                      </a:r>
                      <a:endParaRPr lang="en-US" sz="1800" dirty="0"/>
                    </a:p>
                  </a:txBody>
                  <a:tcPr anchor="ctr"/>
                </a:tc>
              </a:tr>
              <a:tr h="664029">
                <a:tc>
                  <a:txBody>
                    <a:bodyPr/>
                    <a:lstStyle/>
                    <a:p>
                      <a:pPr algn="ctr"/>
                      <a:r>
                        <a:rPr lang="en-US" sz="1800" dirty="0" smtClean="0"/>
                        <a:t>Average</a:t>
                      </a:r>
                      <a:endParaRPr lang="en-US" sz="1800" dirty="0"/>
                    </a:p>
                  </a:txBody>
                  <a:tcPr anchor="ctr"/>
                </a:tc>
                <a:tc>
                  <a:txBody>
                    <a:bodyPr/>
                    <a:lstStyle/>
                    <a:p>
                      <a:pPr algn="ctr"/>
                      <a:r>
                        <a:rPr lang="en-US" sz="1800" dirty="0" smtClean="0"/>
                        <a:t>5.78</a:t>
                      </a:r>
                      <a:endParaRPr lang="en-US" sz="1800" dirty="0"/>
                    </a:p>
                  </a:txBody>
                  <a:tcPr anchor="ctr"/>
                </a:tc>
                <a:tc>
                  <a:txBody>
                    <a:bodyPr/>
                    <a:lstStyle/>
                    <a:p>
                      <a:pPr algn="ctr"/>
                      <a:r>
                        <a:rPr lang="en-US" sz="1800" dirty="0" smtClean="0"/>
                        <a:t>5.57</a:t>
                      </a:r>
                      <a:endParaRPr lang="en-US" sz="1800" dirty="0"/>
                    </a:p>
                  </a:txBody>
                  <a:tcPr anchor="ctr"/>
                </a:tc>
                <a:tc>
                  <a:txBody>
                    <a:bodyPr/>
                    <a:lstStyle/>
                    <a:p>
                      <a:pPr algn="ctr"/>
                      <a:r>
                        <a:rPr lang="en-US" sz="1800" dirty="0" smtClean="0"/>
                        <a:t>5.86</a:t>
                      </a:r>
                      <a:endParaRPr lang="en-US" sz="1800" dirty="0"/>
                    </a:p>
                  </a:txBody>
                  <a:tcPr anchor="ctr"/>
                </a:tc>
                <a:tc>
                  <a:txBody>
                    <a:bodyPr/>
                    <a:lstStyle/>
                    <a:p>
                      <a:pPr algn="ctr"/>
                      <a:r>
                        <a:rPr lang="en-US" sz="1800" dirty="0" smtClean="0"/>
                        <a:t>3.45</a:t>
                      </a:r>
                      <a:endParaRPr lang="en-US" sz="1800" dirty="0"/>
                    </a:p>
                  </a:txBody>
                  <a:tcPr anchor="ctr"/>
                </a:tc>
                <a:tc>
                  <a:txBody>
                    <a:bodyPr/>
                    <a:lstStyle/>
                    <a:p>
                      <a:pPr algn="ctr"/>
                      <a:r>
                        <a:rPr lang="en-US" sz="1800" dirty="0" smtClean="0"/>
                        <a:t>2.77</a:t>
                      </a:r>
                      <a:endParaRPr lang="en-US" sz="1800" dirty="0"/>
                    </a:p>
                  </a:txBody>
                  <a:tcPr anchor="ctr"/>
                </a:tc>
                <a:tc>
                  <a:txBody>
                    <a:bodyPr/>
                    <a:lstStyle/>
                    <a:p>
                      <a:pPr algn="ctr"/>
                      <a:r>
                        <a:rPr lang="en-US" sz="1800" dirty="0" smtClean="0"/>
                        <a:t>6.88</a:t>
                      </a:r>
                      <a:endParaRPr lang="en-US" sz="1800" dirty="0"/>
                    </a:p>
                  </a:txBody>
                  <a:tcPr anchor="ctr"/>
                </a:tc>
                <a:tc>
                  <a:txBody>
                    <a:bodyPr/>
                    <a:lstStyle/>
                    <a:p>
                      <a:pPr algn="ctr"/>
                      <a:r>
                        <a:rPr lang="en-US" sz="1800" dirty="0" smtClean="0"/>
                        <a:t>3.39</a:t>
                      </a:r>
                      <a:endParaRPr lang="en-US" sz="1800" dirty="0"/>
                    </a:p>
                  </a:txBody>
                  <a:tcPr anchor="ctr"/>
                </a:tc>
              </a:tr>
            </a:tbl>
          </a:graphicData>
        </a:graphic>
      </p:graphicFrame>
      <p:sp>
        <p:nvSpPr>
          <p:cNvPr id="9" name="Oval 8"/>
          <p:cNvSpPr/>
          <p:nvPr/>
        </p:nvSpPr>
        <p:spPr>
          <a:xfrm>
            <a:off x="3657600" y="5105400"/>
            <a:ext cx="685800" cy="609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p:cNvSpPr/>
          <p:nvPr/>
        </p:nvSpPr>
        <p:spPr>
          <a:xfrm>
            <a:off x="3657600" y="3124200"/>
            <a:ext cx="685800" cy="609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7086600" y="4479925"/>
            <a:ext cx="685800" cy="609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595195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85800" y="228600"/>
            <a:ext cx="7772400" cy="1143000"/>
          </a:xfrm>
        </p:spPr>
        <p:txBody>
          <a:bodyPr/>
          <a:lstStyle/>
          <a:p>
            <a:r>
              <a:rPr lang="en-US" sz="2800" smtClean="0"/>
              <a:t>Second Cutting Alfalfa-Grass Farmer Survey</a:t>
            </a:r>
          </a:p>
        </p:txBody>
      </p:sp>
      <p:graphicFrame>
        <p:nvGraphicFramePr>
          <p:cNvPr id="4" name="Content Placeholder 3"/>
          <p:cNvGraphicFramePr>
            <a:graphicFrameLocks noGrp="1"/>
          </p:cNvGraphicFramePr>
          <p:nvPr>
            <p:ph idx="1"/>
          </p:nvPr>
        </p:nvGraphicFramePr>
        <p:xfrm>
          <a:off x="304800" y="1447800"/>
          <a:ext cx="8534399" cy="2260600"/>
        </p:xfrm>
        <a:graphic>
          <a:graphicData uri="http://schemas.openxmlformats.org/drawingml/2006/table">
            <a:tbl>
              <a:tblPr firstRow="1" bandRow="1">
                <a:tableStyleId>{5C22544A-7EE6-4342-B048-85BDC9FD1C3A}</a:tableStyleId>
              </a:tblPr>
              <a:tblGrid>
                <a:gridCol w="2510119"/>
                <a:gridCol w="1506070"/>
                <a:gridCol w="1506070"/>
                <a:gridCol w="1506070"/>
                <a:gridCol w="1506070"/>
              </a:tblGrid>
              <a:tr h="533400">
                <a:tc>
                  <a:txBody>
                    <a:bodyPr/>
                    <a:lstStyle/>
                    <a:p>
                      <a:endParaRPr lang="en-US" dirty="0"/>
                    </a:p>
                  </a:txBody>
                  <a:tcPr anchor="ctr">
                    <a:solidFill>
                      <a:srgbClr val="3E9C50"/>
                    </a:solidFill>
                  </a:tcPr>
                </a:tc>
                <a:tc>
                  <a:txBody>
                    <a:bodyPr/>
                    <a:lstStyle/>
                    <a:p>
                      <a:pPr algn="ctr"/>
                      <a:r>
                        <a:rPr lang="en-US" dirty="0" smtClean="0"/>
                        <a:t>% CP</a:t>
                      </a:r>
                      <a:endParaRPr lang="en-US" dirty="0"/>
                    </a:p>
                  </a:txBody>
                  <a:tcPr anchor="ctr">
                    <a:solidFill>
                      <a:srgbClr val="3E9C50"/>
                    </a:solidFill>
                  </a:tcPr>
                </a:tc>
                <a:tc>
                  <a:txBody>
                    <a:bodyPr/>
                    <a:lstStyle/>
                    <a:p>
                      <a:pPr algn="ctr"/>
                      <a:r>
                        <a:rPr lang="en-US" dirty="0" smtClean="0"/>
                        <a:t>%ADF</a:t>
                      </a:r>
                      <a:endParaRPr lang="en-US" dirty="0"/>
                    </a:p>
                  </a:txBody>
                  <a:tcPr anchor="ctr">
                    <a:solidFill>
                      <a:srgbClr val="3E9C50"/>
                    </a:solidFill>
                  </a:tcPr>
                </a:tc>
                <a:tc>
                  <a:txBody>
                    <a:bodyPr/>
                    <a:lstStyle/>
                    <a:p>
                      <a:pPr algn="ctr"/>
                      <a:r>
                        <a:rPr lang="en-US" dirty="0" smtClean="0"/>
                        <a:t>%NDF</a:t>
                      </a:r>
                      <a:endParaRPr lang="en-US" dirty="0"/>
                    </a:p>
                  </a:txBody>
                  <a:tcPr anchor="ctr">
                    <a:solidFill>
                      <a:srgbClr val="3E9C50"/>
                    </a:solidFill>
                  </a:tcPr>
                </a:tc>
                <a:tc>
                  <a:txBody>
                    <a:bodyPr/>
                    <a:lstStyle/>
                    <a:p>
                      <a:pPr algn="ctr"/>
                      <a:r>
                        <a:rPr lang="en-US" dirty="0" smtClean="0"/>
                        <a:t>%TDN</a:t>
                      </a:r>
                      <a:endParaRPr lang="en-US" dirty="0"/>
                    </a:p>
                  </a:txBody>
                  <a:tcPr anchor="ctr">
                    <a:solidFill>
                      <a:srgbClr val="3E9C50"/>
                    </a:solidFill>
                  </a:tcPr>
                </a:tc>
              </a:tr>
              <a:tr h="863600">
                <a:tc>
                  <a:txBody>
                    <a:bodyPr/>
                    <a:lstStyle/>
                    <a:p>
                      <a:r>
                        <a:rPr lang="en-US" dirty="0" smtClean="0"/>
                        <a:t>Rain-Free Hay</a:t>
                      </a:r>
                      <a:endParaRPr lang="en-US" dirty="0"/>
                    </a:p>
                  </a:txBody>
                  <a:tcPr anchor="ctr"/>
                </a:tc>
                <a:tc>
                  <a:txBody>
                    <a:bodyPr/>
                    <a:lstStyle/>
                    <a:p>
                      <a:pPr algn="ctr"/>
                      <a:r>
                        <a:rPr lang="en-US" dirty="0" smtClean="0"/>
                        <a:t>16.7</a:t>
                      </a:r>
                      <a:endParaRPr lang="en-US" dirty="0"/>
                    </a:p>
                  </a:txBody>
                  <a:tcPr anchor="ctr"/>
                </a:tc>
                <a:tc>
                  <a:txBody>
                    <a:bodyPr/>
                    <a:lstStyle/>
                    <a:p>
                      <a:pPr algn="ctr"/>
                      <a:r>
                        <a:rPr lang="en-US" dirty="0" smtClean="0"/>
                        <a:t>42.2</a:t>
                      </a:r>
                      <a:endParaRPr lang="en-US" dirty="0"/>
                    </a:p>
                  </a:txBody>
                  <a:tcPr anchor="ctr"/>
                </a:tc>
                <a:tc>
                  <a:txBody>
                    <a:bodyPr/>
                    <a:lstStyle/>
                    <a:p>
                      <a:pPr algn="ctr"/>
                      <a:r>
                        <a:rPr lang="en-US" dirty="0" smtClean="0"/>
                        <a:t>52.4</a:t>
                      </a:r>
                      <a:endParaRPr lang="en-US" dirty="0"/>
                    </a:p>
                  </a:txBody>
                  <a:tcPr anchor="ctr"/>
                </a:tc>
                <a:tc>
                  <a:txBody>
                    <a:bodyPr/>
                    <a:lstStyle/>
                    <a:p>
                      <a:pPr algn="ctr"/>
                      <a:r>
                        <a:rPr lang="en-US" dirty="0" smtClean="0"/>
                        <a:t>54.4</a:t>
                      </a:r>
                      <a:endParaRPr lang="en-US" dirty="0"/>
                    </a:p>
                  </a:txBody>
                  <a:tcPr anchor="ctr"/>
                </a:tc>
              </a:tr>
              <a:tr h="863600">
                <a:tc>
                  <a:txBody>
                    <a:bodyPr/>
                    <a:lstStyle/>
                    <a:p>
                      <a:r>
                        <a:rPr lang="en-US" dirty="0" smtClean="0"/>
                        <a:t>Rained On Hay</a:t>
                      </a:r>
                      <a:endParaRPr lang="en-US" dirty="0"/>
                    </a:p>
                  </a:txBody>
                  <a:tcPr anchor="ctr"/>
                </a:tc>
                <a:tc>
                  <a:txBody>
                    <a:bodyPr/>
                    <a:lstStyle/>
                    <a:p>
                      <a:pPr algn="ctr"/>
                      <a:r>
                        <a:rPr lang="en-US" dirty="0" smtClean="0"/>
                        <a:t>13.7</a:t>
                      </a:r>
                      <a:endParaRPr lang="en-US" dirty="0"/>
                    </a:p>
                  </a:txBody>
                  <a:tcPr anchor="ctr"/>
                </a:tc>
                <a:tc>
                  <a:txBody>
                    <a:bodyPr/>
                    <a:lstStyle/>
                    <a:p>
                      <a:pPr algn="ctr"/>
                      <a:r>
                        <a:rPr lang="en-US" dirty="0" smtClean="0"/>
                        <a:t>46.2</a:t>
                      </a:r>
                      <a:endParaRPr lang="en-US" dirty="0"/>
                    </a:p>
                  </a:txBody>
                  <a:tcPr anchor="ctr"/>
                </a:tc>
                <a:tc>
                  <a:txBody>
                    <a:bodyPr/>
                    <a:lstStyle/>
                    <a:p>
                      <a:pPr algn="ctr"/>
                      <a:r>
                        <a:rPr lang="en-US" dirty="0" smtClean="0"/>
                        <a:t>62.0</a:t>
                      </a:r>
                      <a:endParaRPr lang="en-US" dirty="0"/>
                    </a:p>
                  </a:txBody>
                  <a:tcPr anchor="ctr"/>
                </a:tc>
                <a:tc>
                  <a:txBody>
                    <a:bodyPr/>
                    <a:lstStyle/>
                    <a:p>
                      <a:pPr algn="ctr"/>
                      <a:r>
                        <a:rPr lang="en-US" dirty="0" smtClean="0"/>
                        <a:t>49.8</a:t>
                      </a:r>
                      <a:endParaRPr lang="en-US" dirty="0"/>
                    </a:p>
                  </a:txBody>
                  <a:tcPr anchor="ctr"/>
                </a:tc>
              </a:tr>
            </a:tbl>
          </a:graphicData>
        </a:graphic>
      </p:graphicFrame>
      <p:sp>
        <p:nvSpPr>
          <p:cNvPr id="22557" name="TextBox 4"/>
          <p:cNvSpPr txBox="1">
            <a:spLocks noChangeArrowheads="1"/>
          </p:cNvSpPr>
          <p:nvPr/>
        </p:nvSpPr>
        <p:spPr bwMode="auto">
          <a:xfrm>
            <a:off x="304800" y="3810000"/>
            <a:ext cx="3962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sz="1400"/>
              <a:t>Source:  Ann Cowen, Iowa State Univ.</a:t>
            </a:r>
          </a:p>
        </p:txBody>
      </p:sp>
      <p:pic>
        <p:nvPicPr>
          <p:cNvPr id="2255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8651" y="4230688"/>
            <a:ext cx="3375025" cy="2492375"/>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pic>
        <p:nvPicPr>
          <p:cNvPr id="22559" name="Picture 3" descr="CD013IMG0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230688"/>
            <a:ext cx="3849591" cy="24923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73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685800" y="76200"/>
            <a:ext cx="7772400" cy="1143000"/>
          </a:xfrm>
        </p:spPr>
        <p:txBody>
          <a:bodyPr>
            <a:normAutofit fontScale="90000"/>
          </a:bodyPr>
          <a:lstStyle/>
          <a:p>
            <a:r>
              <a:rPr lang="en-US" sz="4000" dirty="0" smtClean="0"/>
              <a:t>Strategies for Missouri’s</a:t>
            </a:r>
            <a:br>
              <a:rPr lang="en-US" sz="4000" dirty="0" smtClean="0"/>
            </a:br>
            <a:r>
              <a:rPr lang="en-US" sz="4000" dirty="0" smtClean="0"/>
              <a:t>Hay Dilemma</a:t>
            </a:r>
          </a:p>
        </p:txBody>
      </p:sp>
      <p:sp>
        <p:nvSpPr>
          <p:cNvPr id="29699" name="Content Placeholder 2"/>
          <p:cNvSpPr>
            <a:spLocks noGrp="1"/>
          </p:cNvSpPr>
          <p:nvPr>
            <p:ph idx="1"/>
          </p:nvPr>
        </p:nvSpPr>
        <p:spPr>
          <a:xfrm>
            <a:off x="533400" y="1752600"/>
            <a:ext cx="8153400" cy="4191000"/>
          </a:xfrm>
        </p:spPr>
        <p:txBody>
          <a:bodyPr/>
          <a:lstStyle/>
          <a:p>
            <a:r>
              <a:rPr lang="en-US" sz="3600" dirty="0" smtClean="0"/>
              <a:t>Keep doing what we’ve always done</a:t>
            </a:r>
          </a:p>
        </p:txBody>
      </p:sp>
      <p:pic>
        <p:nvPicPr>
          <p:cNvPr id="29700" name="Picture 2" descr="haybales NRC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743200"/>
            <a:ext cx="3396343" cy="3962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475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The timing of when rainfall occurs after cutting will </a:t>
            </a:r>
            <a:r>
              <a:rPr lang="en-US" dirty="0" smtClean="0"/>
              <a:t>influence quality</a:t>
            </a:r>
          </a:p>
          <a:p>
            <a:pPr marL="850392" lvl="1" indent="-457200">
              <a:buFont typeface="+mj-lt"/>
              <a:buAutoNum type="arabicPeriod"/>
            </a:pPr>
            <a:r>
              <a:rPr lang="en-US" dirty="0" smtClean="0"/>
              <a:t>Immediately after cutting</a:t>
            </a:r>
          </a:p>
          <a:p>
            <a:pPr lvl="2"/>
            <a:r>
              <a:rPr lang="en-US" dirty="0" smtClean="0"/>
              <a:t>Plant cells are </a:t>
            </a:r>
            <a:r>
              <a:rPr lang="en-US" dirty="0"/>
              <a:t>still </a:t>
            </a:r>
            <a:r>
              <a:rPr lang="en-US" dirty="0" smtClean="0"/>
              <a:t>turgid so </a:t>
            </a:r>
            <a:r>
              <a:rPr lang="en-US" dirty="0"/>
              <a:t>little moisture </a:t>
            </a:r>
            <a:r>
              <a:rPr lang="en-US" dirty="0" smtClean="0"/>
              <a:t>enters </a:t>
            </a:r>
            <a:r>
              <a:rPr lang="en-US" dirty="0"/>
              <a:t>the cells and </a:t>
            </a:r>
            <a:r>
              <a:rPr lang="en-US" dirty="0" smtClean="0"/>
              <a:t>leaches </a:t>
            </a:r>
            <a:r>
              <a:rPr lang="en-US" dirty="0"/>
              <a:t>the water-soluble cell contents </a:t>
            </a:r>
            <a:endParaRPr lang="en-US" dirty="0" smtClean="0"/>
          </a:p>
          <a:p>
            <a:pPr lvl="2"/>
            <a:r>
              <a:rPr lang="en-US" dirty="0" smtClean="0"/>
              <a:t>some loss does occur, but is minimal</a:t>
            </a:r>
          </a:p>
          <a:p>
            <a:pPr marL="850392" lvl="1" indent="-457200">
              <a:buFont typeface="+mj-lt"/>
              <a:buAutoNum type="arabicPeriod"/>
            </a:pPr>
            <a:r>
              <a:rPr lang="en-US" dirty="0" smtClean="0"/>
              <a:t>After the hay has dried a while</a:t>
            </a:r>
          </a:p>
          <a:p>
            <a:pPr lvl="2"/>
            <a:r>
              <a:rPr lang="en-US" dirty="0"/>
              <a:t>plant cells will re-absorb moisture and greater leaching of cell contents will </a:t>
            </a:r>
            <a:r>
              <a:rPr lang="en-US" dirty="0" smtClean="0"/>
              <a:t>occur</a:t>
            </a:r>
          </a:p>
          <a:p>
            <a:pPr lvl="2"/>
            <a:r>
              <a:rPr lang="en-US" dirty="0" smtClean="0"/>
              <a:t>drying </a:t>
            </a:r>
            <a:r>
              <a:rPr lang="en-US" dirty="0"/>
              <a:t>will make plants somewhat </a:t>
            </a:r>
            <a:r>
              <a:rPr lang="en-US" dirty="0" smtClean="0"/>
              <a:t>brittle -- if </a:t>
            </a:r>
            <a:r>
              <a:rPr lang="en-US" dirty="0"/>
              <a:t>hard pounding rains occur, leaves can be broken off, which will also lead to dry matter losses and </a:t>
            </a:r>
            <a:r>
              <a:rPr lang="en-US" dirty="0" smtClean="0"/>
              <a:t>lower quality</a:t>
            </a:r>
            <a:endParaRPr lang="en-US" dirty="0"/>
          </a:p>
          <a:p>
            <a:pPr lvl="2"/>
            <a:endParaRPr lang="en-US" dirty="0"/>
          </a:p>
        </p:txBody>
      </p:sp>
      <p:sp>
        <p:nvSpPr>
          <p:cNvPr id="3" name="Title 2"/>
          <p:cNvSpPr>
            <a:spLocks noGrp="1"/>
          </p:cNvSpPr>
          <p:nvPr>
            <p:ph type="title"/>
          </p:nvPr>
        </p:nvSpPr>
        <p:spPr/>
        <p:txBody>
          <a:bodyPr>
            <a:normAutofit fontScale="90000"/>
          </a:bodyPr>
          <a:lstStyle/>
          <a:p>
            <a:r>
              <a:rPr lang="en-US" dirty="0" smtClean="0"/>
              <a:t>Curing and Handling Conditions</a:t>
            </a:r>
            <a:endParaRPr lang="en-US" dirty="0"/>
          </a:p>
        </p:txBody>
      </p:sp>
    </p:spTree>
    <p:extLst>
      <p:ext uri="{BB962C8B-B14F-4D97-AF65-F5344CB8AC3E}">
        <p14:creationId xmlns:p14="http://schemas.microsoft.com/office/powerpoint/2010/main" val="77050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685800" y="76200"/>
            <a:ext cx="7772400" cy="1143000"/>
          </a:xfrm>
        </p:spPr>
        <p:txBody>
          <a:bodyPr>
            <a:normAutofit fontScale="90000"/>
          </a:bodyPr>
          <a:lstStyle/>
          <a:p>
            <a:r>
              <a:rPr lang="en-US" sz="4000" dirty="0" smtClean="0"/>
              <a:t>Strategies for Missouri’s</a:t>
            </a:r>
            <a:br>
              <a:rPr lang="en-US" sz="4000" dirty="0" smtClean="0"/>
            </a:br>
            <a:r>
              <a:rPr lang="en-US" sz="4000" dirty="0" smtClean="0"/>
              <a:t>Hay Dilemma</a:t>
            </a:r>
          </a:p>
        </p:txBody>
      </p:sp>
      <p:sp>
        <p:nvSpPr>
          <p:cNvPr id="29699" name="Content Placeholder 2"/>
          <p:cNvSpPr>
            <a:spLocks noGrp="1"/>
          </p:cNvSpPr>
          <p:nvPr>
            <p:ph idx="1"/>
          </p:nvPr>
        </p:nvSpPr>
        <p:spPr>
          <a:xfrm>
            <a:off x="533400" y="1752600"/>
            <a:ext cx="8153400" cy="4191000"/>
          </a:xfrm>
        </p:spPr>
        <p:txBody>
          <a:bodyPr/>
          <a:lstStyle/>
          <a:p>
            <a:r>
              <a:rPr lang="en-US" sz="3600" dirty="0" smtClean="0"/>
              <a:t>Keep doing what we’ve always done</a:t>
            </a:r>
          </a:p>
          <a:p>
            <a:r>
              <a:rPr lang="en-US" sz="3600" b="1" dirty="0" err="1" smtClean="0"/>
              <a:t>Baleage</a:t>
            </a:r>
            <a:endParaRPr lang="en-US" sz="3600" b="1" dirty="0" smtClean="0"/>
          </a:p>
        </p:txBody>
      </p:sp>
      <p:pic>
        <p:nvPicPr>
          <p:cNvPr id="29700" name="Picture 2" descr="haybales NRC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743200"/>
            <a:ext cx="3396343" cy="3962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386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Picture 1031" descr="C:\~Rob's Work Files\Writing\Scan\image31.jpg"/>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itle 1"/>
          <p:cNvSpPr>
            <a:spLocks noGrp="1"/>
          </p:cNvSpPr>
          <p:nvPr>
            <p:ph type="title"/>
          </p:nvPr>
        </p:nvSpPr>
        <p:spPr/>
        <p:txBody>
          <a:bodyPr/>
          <a:lstStyle/>
          <a:p>
            <a:r>
              <a:rPr lang="en-US" sz="5400" dirty="0" err="1" smtClean="0">
                <a:solidFill>
                  <a:schemeClr val="tx1"/>
                </a:solidFill>
                <a:effectLst/>
              </a:rPr>
              <a:t>Baleage</a:t>
            </a:r>
            <a:endParaRPr lang="en-US" sz="5400" dirty="0" smtClean="0">
              <a:solidFill>
                <a:schemeClr val="tx1"/>
              </a:solidFill>
              <a:effectLst/>
            </a:endParaRPr>
          </a:p>
        </p:txBody>
      </p:sp>
      <p:sp>
        <p:nvSpPr>
          <p:cNvPr id="31748" name="Content Placeholder 2"/>
          <p:cNvSpPr>
            <a:spLocks noGrp="1"/>
          </p:cNvSpPr>
          <p:nvPr>
            <p:ph idx="1"/>
          </p:nvPr>
        </p:nvSpPr>
        <p:spPr>
          <a:xfrm>
            <a:off x="4876800" y="3810000"/>
            <a:ext cx="3962400" cy="2667000"/>
          </a:xfrm>
        </p:spPr>
        <p:txBody>
          <a:bodyPr/>
          <a:lstStyle/>
          <a:p>
            <a:endParaRPr lang="en-US" smtClean="0"/>
          </a:p>
        </p:txBody>
      </p:sp>
    </p:spTree>
    <p:extLst>
      <p:ext uri="{BB962C8B-B14F-4D97-AF65-F5344CB8AC3E}">
        <p14:creationId xmlns:p14="http://schemas.microsoft.com/office/powerpoint/2010/main" val="54624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685800" y="76200"/>
            <a:ext cx="7772400" cy="1143000"/>
          </a:xfrm>
        </p:spPr>
        <p:txBody>
          <a:bodyPr>
            <a:normAutofit fontScale="90000"/>
          </a:bodyPr>
          <a:lstStyle/>
          <a:p>
            <a:r>
              <a:rPr lang="en-US" sz="4000" dirty="0" smtClean="0"/>
              <a:t>Strategies for Missouri’s</a:t>
            </a:r>
            <a:br>
              <a:rPr lang="en-US" sz="4000" dirty="0" smtClean="0"/>
            </a:br>
            <a:r>
              <a:rPr lang="en-US" sz="4000" dirty="0" smtClean="0"/>
              <a:t>Hay Dilemma</a:t>
            </a:r>
          </a:p>
        </p:txBody>
      </p:sp>
      <p:sp>
        <p:nvSpPr>
          <p:cNvPr id="29699" name="Content Placeholder 2"/>
          <p:cNvSpPr>
            <a:spLocks noGrp="1"/>
          </p:cNvSpPr>
          <p:nvPr>
            <p:ph idx="1"/>
          </p:nvPr>
        </p:nvSpPr>
        <p:spPr>
          <a:xfrm>
            <a:off x="533400" y="1752600"/>
            <a:ext cx="8153400" cy="4191000"/>
          </a:xfrm>
        </p:spPr>
        <p:txBody>
          <a:bodyPr/>
          <a:lstStyle/>
          <a:p>
            <a:r>
              <a:rPr lang="en-US" sz="3600" dirty="0" smtClean="0"/>
              <a:t>Keep doing what we’ve always done</a:t>
            </a:r>
          </a:p>
          <a:p>
            <a:r>
              <a:rPr lang="en-US" sz="3600" dirty="0" err="1" smtClean="0"/>
              <a:t>Baleage</a:t>
            </a:r>
            <a:endParaRPr lang="en-US" sz="3600" dirty="0" smtClean="0"/>
          </a:p>
          <a:p>
            <a:r>
              <a:rPr lang="en-US" sz="3600" b="1" dirty="0" smtClean="0"/>
              <a:t>April Harvest</a:t>
            </a:r>
          </a:p>
        </p:txBody>
      </p:sp>
      <p:pic>
        <p:nvPicPr>
          <p:cNvPr id="29700" name="Picture 2" descr="haybales NRC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743200"/>
            <a:ext cx="3396343" cy="3962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143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Lower yield</a:t>
            </a:r>
          </a:p>
          <a:p>
            <a:r>
              <a:rPr lang="en-US" dirty="0" smtClean="0"/>
              <a:t>Higher quality 1</a:t>
            </a:r>
            <a:r>
              <a:rPr lang="en-US" baseline="30000" dirty="0" smtClean="0"/>
              <a:t>st</a:t>
            </a:r>
            <a:r>
              <a:rPr lang="en-US" dirty="0" smtClean="0"/>
              <a:t> and 2</a:t>
            </a:r>
            <a:r>
              <a:rPr lang="en-US" baseline="30000" dirty="0" smtClean="0"/>
              <a:t>nd</a:t>
            </a:r>
            <a:r>
              <a:rPr lang="en-US" dirty="0" smtClean="0"/>
              <a:t> cutting</a:t>
            </a:r>
          </a:p>
          <a:p>
            <a:r>
              <a:rPr lang="en-US" dirty="0" smtClean="0"/>
              <a:t>If too early, </a:t>
            </a:r>
            <a:r>
              <a:rPr lang="en-US" dirty="0" err="1" smtClean="0"/>
              <a:t>seedheads</a:t>
            </a:r>
            <a:r>
              <a:rPr lang="en-US" dirty="0" smtClean="0"/>
              <a:t> may still emerge</a:t>
            </a:r>
            <a:endParaRPr lang="en-US" dirty="0"/>
          </a:p>
        </p:txBody>
      </p:sp>
      <p:sp>
        <p:nvSpPr>
          <p:cNvPr id="33795" name="Title 1"/>
          <p:cNvSpPr>
            <a:spLocks noGrp="1"/>
          </p:cNvSpPr>
          <p:nvPr>
            <p:ph type="title"/>
          </p:nvPr>
        </p:nvSpPr>
        <p:spPr/>
        <p:txBody>
          <a:bodyPr/>
          <a:lstStyle/>
          <a:p>
            <a:r>
              <a:rPr lang="en-US" smtClean="0"/>
              <a:t>April Harvest</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6450" y="3200400"/>
            <a:ext cx="5238750" cy="34766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55008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6" descr="http://www.mitzenmacher.net/blog/wp-content/uploads/2008/06/hay-time_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Box 3"/>
          <p:cNvSpPr txBox="1">
            <a:spLocks noChangeArrowheads="1"/>
          </p:cNvSpPr>
          <p:nvPr/>
        </p:nvSpPr>
        <p:spPr bwMode="auto">
          <a:xfrm>
            <a:off x="609600" y="1295400"/>
            <a:ext cx="7696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sz="4000"/>
              <a:t>Fescue and the Endophyte</a:t>
            </a:r>
          </a:p>
        </p:txBody>
      </p:sp>
      <p:sp>
        <p:nvSpPr>
          <p:cNvPr id="50180" name="Content Placeholder 4"/>
          <p:cNvSpPr>
            <a:spLocks noGrp="1"/>
          </p:cNvSpPr>
          <p:nvPr>
            <p:ph idx="1"/>
          </p:nvPr>
        </p:nvSpPr>
        <p:spPr>
          <a:xfrm>
            <a:off x="685800" y="2362200"/>
            <a:ext cx="7772400" cy="2514600"/>
          </a:xfrm>
          <a:solidFill>
            <a:srgbClr val="FFFF99">
              <a:alpha val="36078"/>
            </a:srgbClr>
          </a:solidFill>
        </p:spPr>
        <p:txBody>
          <a:bodyPr>
            <a:normAutofit/>
          </a:bodyPr>
          <a:lstStyle/>
          <a:p>
            <a:r>
              <a:rPr lang="en-US" dirty="0" smtClean="0"/>
              <a:t>Toxicity from </a:t>
            </a:r>
            <a:r>
              <a:rPr lang="en-US" dirty="0" err="1" smtClean="0"/>
              <a:t>Ergovaline</a:t>
            </a:r>
            <a:r>
              <a:rPr lang="en-US" dirty="0" smtClean="0"/>
              <a:t> and Total Ergot Alkaloids</a:t>
            </a:r>
          </a:p>
          <a:p>
            <a:pPr lvl="1"/>
            <a:r>
              <a:rPr lang="en-US" dirty="0" smtClean="0"/>
              <a:t>Other alkaloids help with disease, insect, and drought tolerance</a:t>
            </a:r>
          </a:p>
          <a:p>
            <a:r>
              <a:rPr lang="en-US" dirty="0" smtClean="0"/>
              <a:t>Found in </a:t>
            </a:r>
            <a:r>
              <a:rPr lang="en-US" dirty="0" err="1" smtClean="0"/>
              <a:t>seedheads</a:t>
            </a:r>
            <a:r>
              <a:rPr lang="en-US" dirty="0" smtClean="0"/>
              <a:t> and stems</a:t>
            </a:r>
          </a:p>
          <a:p>
            <a:endParaRPr lang="en-US" dirty="0" smtClean="0"/>
          </a:p>
        </p:txBody>
      </p:sp>
    </p:spTree>
    <p:extLst>
      <p:ext uri="{BB962C8B-B14F-4D97-AF65-F5344CB8AC3E}">
        <p14:creationId xmlns:p14="http://schemas.microsoft.com/office/powerpoint/2010/main" val="619474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685800" y="76200"/>
            <a:ext cx="7772400" cy="1143000"/>
          </a:xfrm>
        </p:spPr>
        <p:txBody>
          <a:bodyPr>
            <a:normAutofit fontScale="90000"/>
          </a:bodyPr>
          <a:lstStyle/>
          <a:p>
            <a:r>
              <a:rPr lang="en-US" sz="4000" dirty="0" smtClean="0"/>
              <a:t>Strategies for Missouri’s</a:t>
            </a:r>
            <a:br>
              <a:rPr lang="en-US" sz="4000" dirty="0" smtClean="0"/>
            </a:br>
            <a:r>
              <a:rPr lang="en-US" sz="4000" dirty="0" smtClean="0"/>
              <a:t>Hay Dilemma</a:t>
            </a:r>
          </a:p>
        </p:txBody>
      </p:sp>
      <p:sp>
        <p:nvSpPr>
          <p:cNvPr id="29699" name="Content Placeholder 2"/>
          <p:cNvSpPr>
            <a:spLocks noGrp="1"/>
          </p:cNvSpPr>
          <p:nvPr>
            <p:ph idx="1"/>
          </p:nvPr>
        </p:nvSpPr>
        <p:spPr>
          <a:xfrm>
            <a:off x="533400" y="1752600"/>
            <a:ext cx="8153400" cy="4191000"/>
          </a:xfrm>
        </p:spPr>
        <p:txBody>
          <a:bodyPr/>
          <a:lstStyle/>
          <a:p>
            <a:r>
              <a:rPr lang="en-US" sz="3600" dirty="0" smtClean="0"/>
              <a:t>Keep doing what we’ve always done</a:t>
            </a:r>
          </a:p>
          <a:p>
            <a:r>
              <a:rPr lang="en-US" sz="3600" dirty="0" err="1" smtClean="0"/>
              <a:t>Baleage</a:t>
            </a:r>
            <a:endParaRPr lang="en-US" sz="3600" dirty="0" smtClean="0"/>
          </a:p>
          <a:p>
            <a:r>
              <a:rPr lang="en-US" sz="3600" dirty="0" smtClean="0"/>
              <a:t>April Harvest</a:t>
            </a:r>
          </a:p>
          <a:p>
            <a:r>
              <a:rPr lang="en-US" sz="3600" b="1" dirty="0" smtClean="0"/>
              <a:t>Late Grazing</a:t>
            </a:r>
          </a:p>
        </p:txBody>
      </p:sp>
      <p:pic>
        <p:nvPicPr>
          <p:cNvPr id="29700" name="Picture 2" descr="haybales NRC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743200"/>
            <a:ext cx="3396343" cy="3962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069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Content Placeholder 2"/>
          <p:cNvSpPr>
            <a:spLocks noGrp="1"/>
          </p:cNvSpPr>
          <p:nvPr>
            <p:ph idx="1"/>
          </p:nvPr>
        </p:nvSpPr>
        <p:spPr/>
        <p:txBody>
          <a:bodyPr/>
          <a:lstStyle/>
          <a:p>
            <a:r>
              <a:rPr lang="en-US" smtClean="0"/>
              <a:t>March-Early April</a:t>
            </a:r>
          </a:p>
          <a:p>
            <a:r>
              <a:rPr lang="en-US" smtClean="0"/>
              <a:t>Late Cutting (June/July)</a:t>
            </a:r>
          </a:p>
          <a:p>
            <a:r>
              <a:rPr lang="en-US" smtClean="0"/>
              <a:t>Keeps in vegetative state into a drier season</a:t>
            </a:r>
          </a:p>
          <a:p>
            <a:endParaRPr lang="en-US" smtClean="0"/>
          </a:p>
        </p:txBody>
      </p:sp>
      <p:sp>
        <p:nvSpPr>
          <p:cNvPr id="35842" name="Title 1"/>
          <p:cNvSpPr>
            <a:spLocks noGrp="1"/>
          </p:cNvSpPr>
          <p:nvPr>
            <p:ph type="title"/>
          </p:nvPr>
        </p:nvSpPr>
        <p:spPr/>
        <p:txBody>
          <a:bodyPr/>
          <a:lstStyle/>
          <a:p>
            <a:r>
              <a:rPr lang="en-US" smtClean="0"/>
              <a:t>Late Grazing of Hay Fields</a:t>
            </a:r>
          </a:p>
        </p:txBody>
      </p:sp>
      <p:pic>
        <p:nvPicPr>
          <p:cNvPr id="35844" name="Picture 2" descr="http://t3.gstatic.com/images?q=tbn:KGdPsPYy2J1IeM:http://i73.photobucket.com/albums/i237/agmantoo/2009%20herd/Cattle001.jpg&amp;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971800"/>
            <a:ext cx="5029200" cy="37675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327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685800" y="76200"/>
            <a:ext cx="7772400" cy="1143000"/>
          </a:xfrm>
        </p:spPr>
        <p:txBody>
          <a:bodyPr>
            <a:normAutofit fontScale="90000"/>
          </a:bodyPr>
          <a:lstStyle/>
          <a:p>
            <a:r>
              <a:rPr lang="en-US" sz="4000" dirty="0" smtClean="0"/>
              <a:t>Strategies for Missouri’s</a:t>
            </a:r>
            <a:br>
              <a:rPr lang="en-US" sz="4000" dirty="0" smtClean="0"/>
            </a:br>
            <a:r>
              <a:rPr lang="en-US" sz="4000" dirty="0" smtClean="0"/>
              <a:t>Hay Dilemma</a:t>
            </a:r>
          </a:p>
        </p:txBody>
      </p:sp>
      <p:sp>
        <p:nvSpPr>
          <p:cNvPr id="29699" name="Content Placeholder 2"/>
          <p:cNvSpPr>
            <a:spLocks noGrp="1"/>
          </p:cNvSpPr>
          <p:nvPr>
            <p:ph idx="1"/>
          </p:nvPr>
        </p:nvSpPr>
        <p:spPr>
          <a:xfrm>
            <a:off x="533400" y="1752600"/>
            <a:ext cx="8153400" cy="4191000"/>
          </a:xfrm>
        </p:spPr>
        <p:txBody>
          <a:bodyPr/>
          <a:lstStyle/>
          <a:p>
            <a:r>
              <a:rPr lang="en-US" sz="3600" dirty="0" smtClean="0"/>
              <a:t>Keep doing what we’ve always done</a:t>
            </a:r>
          </a:p>
          <a:p>
            <a:r>
              <a:rPr lang="en-US" sz="3600" dirty="0" err="1" smtClean="0"/>
              <a:t>Baleage</a:t>
            </a:r>
            <a:endParaRPr lang="en-US" sz="3600" dirty="0" smtClean="0"/>
          </a:p>
          <a:p>
            <a:r>
              <a:rPr lang="en-US" sz="3600" dirty="0" smtClean="0"/>
              <a:t>April Harvest</a:t>
            </a:r>
          </a:p>
          <a:p>
            <a:r>
              <a:rPr lang="en-US" sz="3600" dirty="0" smtClean="0"/>
              <a:t>Late Grazing</a:t>
            </a:r>
          </a:p>
          <a:p>
            <a:r>
              <a:rPr lang="en-US" sz="3600" b="1" dirty="0" smtClean="0"/>
              <a:t>Warm Season                     Forages</a:t>
            </a:r>
          </a:p>
        </p:txBody>
      </p:sp>
      <p:pic>
        <p:nvPicPr>
          <p:cNvPr id="29700" name="Picture 2" descr="haybales NRC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743200"/>
            <a:ext cx="3396343" cy="3962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063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685800" y="381000"/>
            <a:ext cx="7772400" cy="685800"/>
          </a:xfrm>
        </p:spPr>
        <p:txBody>
          <a:bodyPr/>
          <a:lstStyle/>
          <a:p>
            <a:r>
              <a:rPr lang="en-US" sz="3200" smtClean="0"/>
              <a:t>Springfield Precipitation Records</a:t>
            </a:r>
          </a:p>
        </p:txBody>
      </p:sp>
      <p:graphicFrame>
        <p:nvGraphicFramePr>
          <p:cNvPr id="36867" name="Content Placeholder 3"/>
          <p:cNvGraphicFramePr>
            <a:graphicFrameLocks noGrp="1"/>
          </p:cNvGraphicFramePr>
          <p:nvPr>
            <p:ph idx="1"/>
          </p:nvPr>
        </p:nvGraphicFramePr>
        <p:xfrm>
          <a:off x="457200" y="1295400"/>
          <a:ext cx="7772400" cy="5181600"/>
        </p:xfrm>
        <a:graphic>
          <a:graphicData uri="http://schemas.openxmlformats.org/presentationml/2006/ole">
            <mc:AlternateContent xmlns:mc="http://schemas.openxmlformats.org/markup-compatibility/2006">
              <mc:Choice xmlns:v="urn:schemas-microsoft-com:vml" Requires="v">
                <p:oleObj spid="_x0000_s5132" r:id="rId3" imgW="7773074" imgH="5182049" progId="Excel.Chart.8">
                  <p:embed/>
                </p:oleObj>
              </mc:Choice>
              <mc:Fallback>
                <p:oleObj r:id="rId3" imgW="7773074" imgH="5182049" progId="Excel.Char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95400"/>
                        <a:ext cx="777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94174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6" descr="Indiangrass Late Boo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7075" y="0"/>
            <a:ext cx="4606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2"/>
          <p:cNvSpPr>
            <a:spLocks noGrp="1" noChangeArrowheads="1"/>
          </p:cNvSpPr>
          <p:nvPr>
            <p:ph type="title"/>
          </p:nvPr>
        </p:nvSpPr>
        <p:spPr>
          <a:xfrm>
            <a:off x="457200" y="457200"/>
            <a:ext cx="3810000" cy="1219200"/>
          </a:xfrm>
        </p:spPr>
        <p:txBody>
          <a:bodyPr anchor="t" anchorCtr="1"/>
          <a:lstStyle/>
          <a:p>
            <a:r>
              <a:rPr lang="en-US" sz="3600" b="1" smtClean="0"/>
              <a:t>Hay Production Alternatives</a:t>
            </a:r>
          </a:p>
        </p:txBody>
      </p:sp>
      <p:sp>
        <p:nvSpPr>
          <p:cNvPr id="38916" name="Rectangle 11"/>
          <p:cNvSpPr>
            <a:spLocks noChangeArrowheads="1"/>
          </p:cNvSpPr>
          <p:nvPr/>
        </p:nvSpPr>
        <p:spPr bwMode="auto">
          <a:xfrm>
            <a:off x="457200" y="1752600"/>
            <a:ext cx="3733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800"/>
              <a:t>Native Warm Season Grasses</a:t>
            </a:r>
          </a:p>
          <a:p>
            <a:pPr marL="742950" lvl="1" indent="-285750">
              <a:spcBef>
                <a:spcPct val="20000"/>
              </a:spcBef>
              <a:buFontTx/>
              <a:buChar char="–"/>
            </a:pPr>
            <a:r>
              <a:rPr lang="en-US"/>
              <a:t>Switchgrass</a:t>
            </a:r>
          </a:p>
          <a:p>
            <a:pPr marL="742950" lvl="1" indent="-285750">
              <a:spcBef>
                <a:spcPct val="20000"/>
              </a:spcBef>
              <a:buFontTx/>
              <a:buChar char="–"/>
            </a:pPr>
            <a:r>
              <a:rPr lang="en-US"/>
              <a:t>Big Bluestem</a:t>
            </a:r>
          </a:p>
          <a:p>
            <a:pPr marL="342900" indent="-342900">
              <a:spcBef>
                <a:spcPct val="20000"/>
              </a:spcBef>
              <a:buFontTx/>
              <a:buChar char="•"/>
            </a:pPr>
            <a:r>
              <a:rPr lang="en-US" sz="2800"/>
              <a:t>Introduced Species</a:t>
            </a:r>
          </a:p>
          <a:p>
            <a:pPr marL="742950" lvl="1" indent="-285750">
              <a:spcBef>
                <a:spcPct val="20000"/>
              </a:spcBef>
              <a:buFontTx/>
              <a:buChar char="–"/>
            </a:pPr>
            <a:r>
              <a:rPr lang="en-US"/>
              <a:t>Bermudagrass</a:t>
            </a:r>
          </a:p>
          <a:p>
            <a:pPr marL="742950" lvl="1" indent="-285750">
              <a:spcBef>
                <a:spcPct val="20000"/>
              </a:spcBef>
              <a:buFontTx/>
              <a:buChar char="–"/>
            </a:pPr>
            <a:r>
              <a:rPr lang="en-US"/>
              <a:t>Crabgrass</a:t>
            </a:r>
          </a:p>
          <a:p>
            <a:pPr marL="742950" lvl="1" indent="-285750">
              <a:spcBef>
                <a:spcPct val="20000"/>
              </a:spcBef>
              <a:buFontTx/>
              <a:buChar char="–"/>
            </a:pPr>
            <a:r>
              <a:rPr lang="en-US"/>
              <a:t>Caucasian Bluestem</a:t>
            </a:r>
          </a:p>
        </p:txBody>
      </p:sp>
      <p:sp>
        <p:nvSpPr>
          <p:cNvPr id="38917" name="Text Box 12"/>
          <p:cNvSpPr txBox="1">
            <a:spLocks noChangeArrowheads="1"/>
          </p:cNvSpPr>
          <p:nvPr/>
        </p:nvSpPr>
        <p:spPr bwMode="auto">
          <a:xfrm>
            <a:off x="5715000" y="5943600"/>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pPr>
            <a:r>
              <a:rPr lang="en-US" sz="1800">
                <a:solidFill>
                  <a:srgbClr val="FFFFFF"/>
                </a:solidFill>
              </a:rPr>
              <a:t>Native Warm Season Grass</a:t>
            </a:r>
          </a:p>
        </p:txBody>
      </p:sp>
    </p:spTree>
    <p:extLst>
      <p:ext uri="{BB962C8B-B14F-4D97-AF65-F5344CB8AC3E}">
        <p14:creationId xmlns:p14="http://schemas.microsoft.com/office/powerpoint/2010/main" val="1804692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Hay should be baled at moistures ranging between15 to 20 %</a:t>
            </a:r>
          </a:p>
          <a:p>
            <a:r>
              <a:rPr lang="en-US" dirty="0"/>
              <a:t>B</a:t>
            </a:r>
            <a:r>
              <a:rPr lang="en-US" dirty="0" smtClean="0"/>
              <a:t>ales </a:t>
            </a:r>
            <a:r>
              <a:rPr lang="en-US" dirty="0"/>
              <a:t>packaged at greater than 20 percent moisture </a:t>
            </a:r>
            <a:r>
              <a:rPr lang="en-US" dirty="0" smtClean="0"/>
              <a:t>levels are at greater risk for mold</a:t>
            </a:r>
            <a:r>
              <a:rPr lang="en-US" dirty="0"/>
              <a:t>, which leads to animal refusal and increased dry matter losses. </a:t>
            </a:r>
          </a:p>
        </p:txBody>
      </p:sp>
      <p:sp>
        <p:nvSpPr>
          <p:cNvPr id="3" name="Title 2"/>
          <p:cNvSpPr>
            <a:spLocks noGrp="1"/>
          </p:cNvSpPr>
          <p:nvPr>
            <p:ph type="title"/>
          </p:nvPr>
        </p:nvSpPr>
        <p:spPr/>
        <p:txBody>
          <a:bodyPr>
            <a:normAutofit fontScale="90000"/>
          </a:bodyPr>
          <a:lstStyle/>
          <a:p>
            <a:r>
              <a:rPr lang="en-US" dirty="0"/>
              <a:t>Curing and Handling Conditions</a:t>
            </a:r>
          </a:p>
        </p:txBody>
      </p:sp>
      <p:pic>
        <p:nvPicPr>
          <p:cNvPr id="212996" name="Picture 4" descr="http://farm4.static.flickr.com/3437/3259753710_892bdb28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2942" y="3733800"/>
            <a:ext cx="4534358" cy="30198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933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525963"/>
          </a:xfrm>
        </p:spPr>
        <p:txBody>
          <a:bodyPr/>
          <a:lstStyle/>
          <a:p>
            <a:r>
              <a:rPr lang="en-US" dirty="0" smtClean="0"/>
              <a:t>Crushing stems (conditioning) at the time of mowing will decrease the drying time of large-stemmed plants (by approximately 1 day) and results in less leaf and nutrient loss</a:t>
            </a:r>
          </a:p>
          <a:p>
            <a:r>
              <a:rPr lang="en-US" dirty="0" smtClean="0"/>
              <a:t>Raking hay while it is moist, 40% moisture, and baling before hay is crisp, 18% moisture, will help reduce leaf loss</a:t>
            </a:r>
            <a:endParaRPr lang="en-US" dirty="0"/>
          </a:p>
        </p:txBody>
      </p:sp>
      <p:sp>
        <p:nvSpPr>
          <p:cNvPr id="3" name="Title 2"/>
          <p:cNvSpPr>
            <a:spLocks noGrp="1"/>
          </p:cNvSpPr>
          <p:nvPr>
            <p:ph type="title"/>
          </p:nvPr>
        </p:nvSpPr>
        <p:spPr/>
        <p:txBody>
          <a:bodyPr>
            <a:normAutofit fontScale="90000"/>
          </a:bodyPr>
          <a:lstStyle/>
          <a:p>
            <a:r>
              <a:rPr lang="en-US" dirty="0" smtClean="0"/>
              <a:t>Curing and Handling Conditions</a:t>
            </a:r>
            <a:endParaRPr lang="en-US" dirty="0"/>
          </a:p>
        </p:txBody>
      </p:sp>
      <p:pic>
        <p:nvPicPr>
          <p:cNvPr id="38914" name="Picture 2" descr="http://t1.gstatic.com/images?q=tbn:ANd9GcQXm3YVQqjCB6swzFz0Au5bOf6KIX8efvDs2JktIxJBKlKExj-qQQ"/>
          <p:cNvPicPr>
            <a:picLocks noChangeAspect="1" noChangeArrowheads="1"/>
          </p:cNvPicPr>
          <p:nvPr/>
        </p:nvPicPr>
        <p:blipFill>
          <a:blip r:embed="rId2" cstate="print"/>
          <a:srcRect/>
          <a:stretch>
            <a:fillRect/>
          </a:stretch>
        </p:blipFill>
        <p:spPr bwMode="auto">
          <a:xfrm>
            <a:off x="3124200" y="4305447"/>
            <a:ext cx="3352800" cy="2511365"/>
          </a:xfrm>
          <a:prstGeom prst="rect">
            <a:avLst/>
          </a:prstGeom>
          <a:noFill/>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762000" y="0"/>
            <a:ext cx="7772400" cy="1143000"/>
          </a:xfrm>
        </p:spPr>
        <p:txBody>
          <a:bodyPr/>
          <a:lstStyle/>
          <a:p>
            <a:r>
              <a:rPr lang="en-US" smtClean="0"/>
              <a:t>Time of Day for Cutting</a:t>
            </a:r>
          </a:p>
        </p:txBody>
      </p:sp>
      <p:sp>
        <p:nvSpPr>
          <p:cNvPr id="63491" name="Content Placeholder 2"/>
          <p:cNvSpPr>
            <a:spLocks noGrp="1"/>
          </p:cNvSpPr>
          <p:nvPr>
            <p:ph idx="1"/>
          </p:nvPr>
        </p:nvSpPr>
        <p:spPr/>
        <p:txBody>
          <a:bodyPr/>
          <a:lstStyle/>
          <a:p>
            <a:endParaRPr lang="en-US" smtClean="0"/>
          </a:p>
        </p:txBody>
      </p:sp>
      <p:pic>
        <p:nvPicPr>
          <p:cNvPr id="63492" name="Picture 6" descr="http://www.mt.nrcs.usda.gov/technical/images/p_m_images/PMTN64/fig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19200"/>
            <a:ext cx="64309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Box 5"/>
          <p:cNvSpPr txBox="1">
            <a:spLocks noChangeArrowheads="1"/>
          </p:cNvSpPr>
          <p:nvPr/>
        </p:nvSpPr>
        <p:spPr bwMode="auto">
          <a:xfrm>
            <a:off x="228600" y="6305550"/>
            <a:ext cx="8686800" cy="400050"/>
          </a:xfrm>
          <a:prstGeom prst="rect">
            <a:avLst/>
          </a:prstGeom>
          <a:solidFill>
            <a:schemeClr val="bg1"/>
          </a:solidFill>
          <a:ln>
            <a:noFill/>
          </a:ln>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sz="2000" dirty="0"/>
              <a:t>TNC = Total Nonstructural Carbohydrates</a:t>
            </a:r>
            <a:r>
              <a:rPr lang="en-US" sz="1200" dirty="0"/>
              <a:t>         </a:t>
            </a:r>
            <a:r>
              <a:rPr lang="en-US" sz="1200" b="1" dirty="0"/>
              <a:t>Burns, et al. 2007 Crop Science, 47:2190-2197  </a:t>
            </a:r>
            <a:endParaRPr lang="en-US" sz="2000" b="1" dirty="0"/>
          </a:p>
        </p:txBody>
      </p:sp>
    </p:spTree>
    <p:extLst>
      <p:ext uri="{BB962C8B-B14F-4D97-AF65-F5344CB8AC3E}">
        <p14:creationId xmlns:p14="http://schemas.microsoft.com/office/powerpoint/2010/main" val="864253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762000" y="0"/>
            <a:ext cx="7772400" cy="1143000"/>
          </a:xfrm>
        </p:spPr>
        <p:txBody>
          <a:bodyPr/>
          <a:lstStyle/>
          <a:p>
            <a:r>
              <a:rPr lang="en-US" smtClean="0"/>
              <a:t>Time of Day for Cutting</a:t>
            </a:r>
          </a:p>
        </p:txBody>
      </p:sp>
      <p:sp>
        <p:nvSpPr>
          <p:cNvPr id="64515" name="Content Placeholder 2"/>
          <p:cNvSpPr>
            <a:spLocks noGrp="1"/>
          </p:cNvSpPr>
          <p:nvPr>
            <p:ph idx="1"/>
          </p:nvPr>
        </p:nvSpPr>
        <p:spPr/>
        <p:txBody>
          <a:bodyPr/>
          <a:lstStyle/>
          <a:p>
            <a:endParaRPr lang="en-US" smtClean="0"/>
          </a:p>
        </p:txBody>
      </p:sp>
      <p:sp>
        <p:nvSpPr>
          <p:cNvPr id="64516" name="TextBox 5"/>
          <p:cNvSpPr txBox="1">
            <a:spLocks noChangeArrowheads="1"/>
          </p:cNvSpPr>
          <p:nvPr/>
        </p:nvSpPr>
        <p:spPr bwMode="auto">
          <a:xfrm>
            <a:off x="228600" y="6381750"/>
            <a:ext cx="8686800" cy="400050"/>
          </a:xfrm>
          <a:prstGeom prst="rect">
            <a:avLst/>
          </a:prstGeom>
          <a:solidFill>
            <a:schemeClr val="bg1"/>
          </a:solidFill>
          <a:ln>
            <a:noFill/>
          </a:ln>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sz="2000" dirty="0"/>
              <a:t>TNC = Total Nonstructural Carbohydrates</a:t>
            </a:r>
            <a:r>
              <a:rPr lang="en-US" sz="1200" dirty="0"/>
              <a:t>         </a:t>
            </a:r>
            <a:r>
              <a:rPr lang="en-US" sz="1200" b="1" dirty="0"/>
              <a:t>Fisher, et al. 2002 Crop Science, 42:231-237  </a:t>
            </a:r>
            <a:endParaRPr lang="en-US" sz="2000" b="1" dirty="0"/>
          </a:p>
        </p:txBody>
      </p:sp>
      <p:pic>
        <p:nvPicPr>
          <p:cNvPr id="64517" name="Picture 2" descr="http://www.mt.nrcs.usda.gov/technical/images/p_m_images/PMTN64/figure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34523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4565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Within each forage species, the most important factor affecting hay quality is stage of maturity. </a:t>
            </a:r>
          </a:p>
          <a:p>
            <a:pPr>
              <a:buNone/>
            </a:pPr>
            <a:endParaRPr lang="en-US" dirty="0"/>
          </a:p>
        </p:txBody>
      </p:sp>
      <p:sp>
        <p:nvSpPr>
          <p:cNvPr id="3" name="Title 2"/>
          <p:cNvSpPr>
            <a:spLocks noGrp="1"/>
          </p:cNvSpPr>
          <p:nvPr>
            <p:ph type="title"/>
          </p:nvPr>
        </p:nvSpPr>
        <p:spPr/>
        <p:txBody>
          <a:bodyPr/>
          <a:lstStyle/>
          <a:p>
            <a:r>
              <a:rPr lang="en-US" dirty="0" smtClean="0"/>
              <a:t>Stage of Maturity</a:t>
            </a:r>
            <a:endParaRPr lang="en-US" dirty="0"/>
          </a:p>
        </p:txBody>
      </p:sp>
      <p:pic>
        <p:nvPicPr>
          <p:cNvPr id="31748" name="Picture 4" descr="http://weedsoft.unl.edu/documents/GrowthStagesModule/Sorghum/Sorg.jpg"/>
          <p:cNvPicPr>
            <a:picLocks noChangeAspect="1" noChangeArrowheads="1"/>
          </p:cNvPicPr>
          <p:nvPr/>
        </p:nvPicPr>
        <p:blipFill>
          <a:blip r:embed="rId2" cstate="print"/>
          <a:srcRect/>
          <a:stretch>
            <a:fillRect/>
          </a:stretch>
        </p:blipFill>
        <p:spPr bwMode="auto">
          <a:xfrm>
            <a:off x="1752600" y="3429000"/>
            <a:ext cx="5715000" cy="2857500"/>
          </a:xfrm>
          <a:prstGeom prst="rect">
            <a:avLst/>
          </a:prstGeom>
          <a:noFill/>
          <a:ln>
            <a:solidFill>
              <a:schemeClr val="tx1"/>
            </a:solidFill>
          </a:ln>
        </p:spPr>
      </p:pic>
    </p:spTree>
    <p:extLst>
      <p:ext uri="{BB962C8B-B14F-4D97-AF65-F5344CB8AC3E}">
        <p14:creationId xmlns:p14="http://schemas.microsoft.com/office/powerpoint/2010/main" val="33889014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Ergovaline</a:t>
            </a:r>
            <a:r>
              <a:rPr lang="en-US" dirty="0" smtClean="0"/>
              <a:t> Content of Hay</a:t>
            </a:r>
            <a:endParaRPr lang="en-US" dirty="0"/>
          </a:p>
        </p:txBody>
      </p:sp>
      <p:sp>
        <p:nvSpPr>
          <p:cNvPr id="3" name="Content Placeholder 2"/>
          <p:cNvSpPr>
            <a:spLocks noGrp="1"/>
          </p:cNvSpPr>
          <p:nvPr>
            <p:ph idx="1"/>
          </p:nvPr>
        </p:nvSpPr>
        <p:spPr/>
        <p:txBody>
          <a:bodyPr/>
          <a:lstStyle/>
          <a:p>
            <a:endParaRPr lang="en-US"/>
          </a:p>
        </p:txBody>
      </p:sp>
      <p:grpSp>
        <p:nvGrpSpPr>
          <p:cNvPr id="51202" name="Group 13"/>
          <p:cNvGrpSpPr>
            <a:grpSpLocks/>
          </p:cNvGrpSpPr>
          <p:nvPr/>
        </p:nvGrpSpPr>
        <p:grpSpPr bwMode="auto">
          <a:xfrm>
            <a:off x="304800" y="1371600"/>
            <a:ext cx="8534400" cy="5363453"/>
            <a:chOff x="228600" y="457200"/>
            <a:chExt cx="8610600" cy="5715000"/>
          </a:xfrm>
        </p:grpSpPr>
        <p:sp>
          <p:nvSpPr>
            <p:cNvPr id="13" name="Rectangle 12"/>
            <p:cNvSpPr/>
            <p:nvPr/>
          </p:nvSpPr>
          <p:spPr>
            <a:xfrm>
              <a:off x="228600" y="457200"/>
              <a:ext cx="8610600" cy="5715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20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685800"/>
              <a:ext cx="8145607"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77202835"/>
      </p:ext>
    </p:extLst>
  </p:cSld>
  <p:clrMapOvr>
    <a:masterClrMapping/>
  </p:clrMapOvr>
  <p:transition>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10b-detail"/>
          <p:cNvPicPr>
            <a:picLocks noChangeAspect="1" noChangeArrowheads="1"/>
          </p:cNvPicPr>
          <p:nvPr/>
        </p:nvPicPr>
        <p:blipFill>
          <a:blip r:embed="rId3" cstate="print"/>
          <a:srcRect l="15833" t="17778" r="15833" b="16667"/>
          <a:stretch>
            <a:fillRect/>
          </a:stretch>
        </p:blipFill>
        <p:spPr bwMode="auto">
          <a:xfrm>
            <a:off x="1066800" y="1447800"/>
            <a:ext cx="7082725" cy="5096107"/>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t>Stage of Maturity</a:t>
            </a:r>
            <a:endParaRPr lang="en-US" dirty="0"/>
          </a:p>
        </p:txBody>
      </p:sp>
    </p:spTree>
    <p:extLst>
      <p:ext uri="{BB962C8B-B14F-4D97-AF65-F5344CB8AC3E}">
        <p14:creationId xmlns:p14="http://schemas.microsoft.com/office/powerpoint/2010/main" val="231888438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figure2"/>
          <p:cNvPicPr>
            <a:picLocks noChangeAspect="1" noChangeArrowheads="1"/>
          </p:cNvPicPr>
          <p:nvPr/>
        </p:nvPicPr>
        <p:blipFill>
          <a:blip r:embed="rId3" cstate="print"/>
          <a:srcRect l="6783" r="15652" b="17177"/>
          <a:stretch>
            <a:fillRect/>
          </a:stretch>
        </p:blipFill>
        <p:spPr bwMode="auto">
          <a:xfrm>
            <a:off x="1143000" y="1219200"/>
            <a:ext cx="7010400" cy="5534678"/>
          </a:xfrm>
          <a:prstGeom prst="rect">
            <a:avLst/>
          </a:prstGeom>
          <a:noFill/>
          <a:ln w="28575">
            <a:solidFill>
              <a:schemeClr val="tx1"/>
            </a:solidFill>
            <a:miter lim="800000"/>
            <a:headEnd/>
            <a:tailEnd/>
          </a:ln>
        </p:spPr>
      </p:pic>
      <p:sp>
        <p:nvSpPr>
          <p:cNvPr id="3" name="Title 2"/>
          <p:cNvSpPr>
            <a:spLocks noGrp="1"/>
          </p:cNvSpPr>
          <p:nvPr>
            <p:ph type="title"/>
          </p:nvPr>
        </p:nvSpPr>
        <p:spPr/>
        <p:txBody>
          <a:bodyPr/>
          <a:lstStyle/>
          <a:p>
            <a:r>
              <a:rPr lang="en-US" dirty="0" smtClean="0"/>
              <a:t>Stage of Maturity</a:t>
            </a:r>
            <a:endParaRPr lang="en-US" dirty="0"/>
          </a:p>
        </p:txBody>
      </p:sp>
    </p:spTree>
    <p:extLst>
      <p:ext uri="{BB962C8B-B14F-4D97-AF65-F5344CB8AC3E}">
        <p14:creationId xmlns:p14="http://schemas.microsoft.com/office/powerpoint/2010/main" val="182199387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EarlyLateHay VirginiaExtens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846613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7871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Clover/Alfalfa</a:t>
            </a:r>
          </a:p>
          <a:p>
            <a:pPr lvl="1"/>
            <a:r>
              <a:rPr lang="en-US" dirty="0" smtClean="0"/>
              <a:t>1/3 Bloom</a:t>
            </a:r>
          </a:p>
          <a:p>
            <a:endParaRPr lang="en-US" dirty="0" smtClean="0"/>
          </a:p>
          <a:p>
            <a:r>
              <a:rPr lang="en-US" dirty="0" smtClean="0"/>
              <a:t>Grasses</a:t>
            </a:r>
          </a:p>
          <a:p>
            <a:pPr lvl="1"/>
            <a:r>
              <a:rPr lang="en-US" dirty="0" smtClean="0"/>
              <a:t>Boot Stage</a:t>
            </a:r>
          </a:p>
          <a:p>
            <a:endParaRPr lang="en-US" dirty="0"/>
          </a:p>
        </p:txBody>
      </p:sp>
      <p:sp>
        <p:nvSpPr>
          <p:cNvPr id="3" name="Title 2"/>
          <p:cNvSpPr>
            <a:spLocks noGrp="1"/>
          </p:cNvSpPr>
          <p:nvPr>
            <p:ph type="title"/>
          </p:nvPr>
        </p:nvSpPr>
        <p:spPr/>
        <p:txBody>
          <a:bodyPr/>
          <a:lstStyle/>
          <a:p>
            <a:r>
              <a:rPr lang="en-US" dirty="0" smtClean="0"/>
              <a:t>Stage of Maturity</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283125"/>
            <a:ext cx="4010025" cy="40100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1529794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What is the boot stage?</a:t>
            </a:r>
          </a:p>
          <a:p>
            <a:pPr lvl="1"/>
            <a:r>
              <a:rPr lang="en-US" dirty="0" smtClean="0"/>
              <a:t>This is the stage just prior to heading out.  </a:t>
            </a:r>
          </a:p>
          <a:p>
            <a:pPr lvl="1"/>
            <a:r>
              <a:rPr lang="en-US" dirty="0" smtClean="0"/>
              <a:t>The flag leaf is fully expanded, but the seed head is not visible.  </a:t>
            </a:r>
          </a:p>
          <a:p>
            <a:pPr lvl="1"/>
            <a:r>
              <a:rPr lang="en-US" dirty="0" smtClean="0"/>
              <a:t>The seed head can be felt in the flag leaf sheath. </a:t>
            </a:r>
          </a:p>
          <a:p>
            <a:pPr lvl="1"/>
            <a:endParaRPr lang="en-US" dirty="0" smtClean="0"/>
          </a:p>
          <a:p>
            <a:r>
              <a:rPr lang="en-US" dirty="0" smtClean="0"/>
              <a:t>Each plants ultimate goal is survival, which is dependent on seed production</a:t>
            </a:r>
          </a:p>
          <a:p>
            <a:r>
              <a:rPr lang="en-US" dirty="0" smtClean="0"/>
              <a:t>Fall production does not contain reproductive structures</a:t>
            </a:r>
            <a:endParaRPr lang="en-US" dirty="0"/>
          </a:p>
        </p:txBody>
      </p:sp>
      <p:sp>
        <p:nvSpPr>
          <p:cNvPr id="3" name="Title 2"/>
          <p:cNvSpPr>
            <a:spLocks noGrp="1"/>
          </p:cNvSpPr>
          <p:nvPr>
            <p:ph type="title"/>
          </p:nvPr>
        </p:nvSpPr>
        <p:spPr/>
        <p:txBody>
          <a:bodyPr/>
          <a:lstStyle/>
          <a:p>
            <a:r>
              <a:rPr lang="en-US" dirty="0" smtClean="0"/>
              <a:t>Stage of Maturity</a:t>
            </a:r>
            <a:endParaRPr lang="en-US" dirty="0"/>
          </a:p>
        </p:txBody>
      </p:sp>
    </p:spTree>
    <p:extLst>
      <p:ext uri="{BB962C8B-B14F-4D97-AF65-F5344CB8AC3E}">
        <p14:creationId xmlns:p14="http://schemas.microsoft.com/office/powerpoint/2010/main" val="187069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 calcmode="lin" valueType="num">
                                      <p:cBhvr additive="base">
                                        <p:cTn id="2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 calcmode="lin" valueType="num">
                                      <p:cBhvr additive="base">
                                        <p:cTn id="2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What is the boot stage?</a:t>
            </a:r>
            <a:endParaRPr lang="en-US" dirty="0"/>
          </a:p>
        </p:txBody>
      </p:sp>
      <p:sp>
        <p:nvSpPr>
          <p:cNvPr id="3" name="Title 2"/>
          <p:cNvSpPr>
            <a:spLocks noGrp="1"/>
          </p:cNvSpPr>
          <p:nvPr>
            <p:ph type="title"/>
          </p:nvPr>
        </p:nvSpPr>
        <p:spPr/>
        <p:txBody>
          <a:bodyPr/>
          <a:lstStyle/>
          <a:p>
            <a:r>
              <a:rPr lang="en-US" dirty="0" smtClean="0"/>
              <a:t>Stage of Maturity</a:t>
            </a:r>
            <a:endParaRPr lang="en-US" dirty="0"/>
          </a:p>
        </p:txBody>
      </p:sp>
      <p:pic>
        <p:nvPicPr>
          <p:cNvPr id="35842" name="Picture 2" descr="http://extension.entm.purdue.edu/fieldcropsipm/images/smallgrains/growthstages.jpg"/>
          <p:cNvPicPr>
            <a:picLocks noChangeAspect="1" noChangeArrowheads="1"/>
          </p:cNvPicPr>
          <p:nvPr/>
        </p:nvPicPr>
        <p:blipFill>
          <a:blip r:embed="rId2" cstate="print"/>
          <a:srcRect/>
          <a:stretch>
            <a:fillRect/>
          </a:stretch>
        </p:blipFill>
        <p:spPr bwMode="auto">
          <a:xfrm>
            <a:off x="1066800" y="2971800"/>
            <a:ext cx="5715000" cy="3048001"/>
          </a:xfrm>
          <a:prstGeom prst="rect">
            <a:avLst/>
          </a:prstGeom>
          <a:noFill/>
          <a:ln>
            <a:solidFill>
              <a:schemeClr val="tx1"/>
            </a:solidFill>
          </a:ln>
        </p:spPr>
      </p:pic>
      <p:pic>
        <p:nvPicPr>
          <p:cNvPr id="35844" name="Picture 4" descr="http://c.photoshelter.com/img-get/I000000tmUjg.7ks/s"/>
          <p:cNvPicPr>
            <a:picLocks noChangeAspect="1" noChangeArrowheads="1"/>
          </p:cNvPicPr>
          <p:nvPr/>
        </p:nvPicPr>
        <p:blipFill>
          <a:blip r:embed="rId3" cstate="print"/>
          <a:srcRect/>
          <a:stretch>
            <a:fillRect/>
          </a:stretch>
        </p:blipFill>
        <p:spPr bwMode="auto">
          <a:xfrm>
            <a:off x="4800600" y="1371600"/>
            <a:ext cx="4171950" cy="4762500"/>
          </a:xfrm>
          <a:prstGeom prst="rect">
            <a:avLst/>
          </a:prstGeom>
          <a:noFill/>
          <a:ln>
            <a:solidFill>
              <a:schemeClr val="tx1"/>
            </a:solidFill>
          </a:ln>
        </p:spPr>
      </p:pic>
    </p:spTree>
    <p:extLst>
      <p:ext uri="{BB962C8B-B14F-4D97-AF65-F5344CB8AC3E}">
        <p14:creationId xmlns:p14="http://schemas.microsoft.com/office/powerpoint/2010/main" val="107504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844"/>
                                        </p:tgtEl>
                                        <p:attrNameLst>
                                          <p:attrName>style.visibility</p:attrName>
                                        </p:attrNameLst>
                                      </p:cBhvr>
                                      <p:to>
                                        <p:strVal val="visible"/>
                                      </p:to>
                                    </p:set>
                                    <p:anim calcmode="lin" valueType="num">
                                      <p:cBhvr additive="base">
                                        <p:cTn id="7" dur="500" fill="hold"/>
                                        <p:tgtEl>
                                          <p:spTgt spid="35844"/>
                                        </p:tgtEl>
                                        <p:attrNameLst>
                                          <p:attrName>ppt_x</p:attrName>
                                        </p:attrNameLst>
                                      </p:cBhvr>
                                      <p:tavLst>
                                        <p:tav tm="0">
                                          <p:val>
                                            <p:strVal val="#ppt_x"/>
                                          </p:val>
                                        </p:tav>
                                        <p:tav tm="100000">
                                          <p:val>
                                            <p:strVal val="#ppt_x"/>
                                          </p:val>
                                        </p:tav>
                                      </p:tavLst>
                                    </p:anim>
                                    <p:anim calcmode="lin" valueType="num">
                                      <p:cBhvr additive="base">
                                        <p:cTn id="8" dur="500" fill="hold"/>
                                        <p:tgtEl>
                                          <p:spTgt spid="358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367402422"/>
              </p:ext>
            </p:extLst>
          </p:nvPr>
        </p:nvGraphicFramePr>
        <p:xfrm>
          <a:off x="1355733" y="1524002"/>
          <a:ext cx="6569067" cy="3967963"/>
        </p:xfrm>
        <a:graphic>
          <a:graphicData uri="http://schemas.openxmlformats.org/drawingml/2006/table">
            <a:tbl>
              <a:tblPr/>
              <a:tblGrid>
                <a:gridCol w="1973383"/>
                <a:gridCol w="1002951"/>
                <a:gridCol w="1365110"/>
                <a:gridCol w="1874715"/>
                <a:gridCol w="352908"/>
              </a:tblGrid>
              <a:tr h="390487">
                <a:tc gridSpan="5">
                  <a:txBody>
                    <a:bodyPr/>
                    <a:lstStyle/>
                    <a:p>
                      <a:pPr algn="l" fontAlgn="b"/>
                      <a:r>
                        <a:rPr lang="en-US" sz="2400" b="1" i="0" u="none" strike="noStrike" dirty="0">
                          <a:solidFill>
                            <a:srgbClr val="000000"/>
                          </a:solidFill>
                          <a:latin typeface="Times New Roman"/>
                        </a:rPr>
                        <a:t>The effect of stage of maturity at harvest on alfalfa hay quality.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000391">
                <a:tc>
                  <a:txBody>
                    <a:bodyPr/>
                    <a:lstStyle/>
                    <a:p>
                      <a:pPr algn="l" fontAlgn="b"/>
                      <a:r>
                        <a:rPr lang="en-US" sz="2400" b="1" i="0" u="none" strike="noStrike" dirty="0">
                          <a:solidFill>
                            <a:srgbClr val="000000"/>
                          </a:solidFill>
                          <a:latin typeface="Times New Roman"/>
                        </a:rPr>
                        <a:t>Stage at Harvest</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1" i="0" u="none" strike="noStrike" dirty="0" smtClean="0">
                          <a:solidFill>
                            <a:srgbClr val="000000"/>
                          </a:solidFill>
                          <a:latin typeface="Calibri"/>
                        </a:rPr>
                        <a:t>CP    </a:t>
                      </a:r>
                      <a:r>
                        <a:rPr lang="en-US" sz="2400" b="1" i="0" u="none" strike="noStrike" dirty="0">
                          <a:solidFill>
                            <a:srgbClr val="000000"/>
                          </a:solidFill>
                          <a:latin typeface="Calibri"/>
                        </a:rPr>
                        <a:t>(%)</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1" i="0" u="none" strike="noStrike" dirty="0">
                          <a:solidFill>
                            <a:srgbClr val="000000"/>
                          </a:solidFill>
                          <a:latin typeface="Calibri"/>
                        </a:rPr>
                        <a:t>Acid Detergent </a:t>
                      </a:r>
                      <a:r>
                        <a:rPr lang="en-US" sz="2400" b="1" i="0" u="none" strike="noStrike" dirty="0" smtClean="0">
                          <a:solidFill>
                            <a:srgbClr val="000000"/>
                          </a:solidFill>
                          <a:latin typeface="Calibri"/>
                        </a:rPr>
                        <a:t>Fiber (%)</a:t>
                      </a:r>
                      <a:endParaRPr lang="en-US" sz="2400" b="1" i="0" u="none" strike="noStrike" dirty="0">
                        <a:solidFill>
                          <a:srgbClr val="000000"/>
                        </a:solidFill>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b"/>
                      <a:r>
                        <a:rPr lang="en-US" sz="2400" b="1" i="0" u="none" strike="noStrike" dirty="0">
                          <a:solidFill>
                            <a:srgbClr val="000000"/>
                          </a:solidFill>
                          <a:latin typeface="Calibri"/>
                        </a:rPr>
                        <a:t>Digestibility </a:t>
                      </a:r>
                      <a:r>
                        <a:rPr lang="en-US" sz="2400" b="1" i="0" u="none" strike="noStrike" dirty="0" smtClean="0">
                          <a:solidFill>
                            <a:srgbClr val="000000"/>
                          </a:solidFill>
                          <a:latin typeface="Calibri"/>
                        </a:rPr>
                        <a:t>     (%)</a:t>
                      </a:r>
                      <a:endParaRPr lang="en-US" sz="2400" b="1" i="0" u="none" strike="noStrike" dirty="0">
                        <a:solidFill>
                          <a:srgbClr val="000000"/>
                        </a:solidFill>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r>
              <a:tr h="390487">
                <a:tc>
                  <a:txBody>
                    <a:bodyPr/>
                    <a:lstStyle/>
                    <a:p>
                      <a:pPr algn="l" fontAlgn="b"/>
                      <a:r>
                        <a:rPr lang="en-US" sz="2400" b="0" i="0" u="none" strike="noStrike" dirty="0">
                          <a:solidFill>
                            <a:srgbClr val="000000"/>
                          </a:solidFill>
                          <a:latin typeface="Times New Roman"/>
                        </a:rPr>
                        <a:t>Pre-bloom</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400" b="0" i="0" u="none" strike="noStrike" dirty="0">
                          <a:solidFill>
                            <a:srgbClr val="000000"/>
                          </a:solidFill>
                          <a:latin typeface="Calibri"/>
                        </a:rPr>
                        <a:t>21.1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400" b="0" i="0" u="none" strike="noStrike" dirty="0">
                          <a:solidFill>
                            <a:srgbClr val="000000"/>
                          </a:solidFill>
                          <a:latin typeface="Calibri"/>
                        </a:rPr>
                        <a:t>30.2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400" b="0" i="0" u="none" strike="noStrike" dirty="0">
                          <a:solidFill>
                            <a:srgbClr val="000000"/>
                          </a:solidFill>
                          <a:latin typeface="Calibri"/>
                        </a:rPr>
                        <a:t>63.3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endParaRPr lang="en-US" sz="1800" b="0" i="0" u="none" strike="noStrike">
                        <a:solidFill>
                          <a:srgbClr val="000000"/>
                        </a:solidFill>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r>
              <a:tr h="390487">
                <a:tc>
                  <a:txBody>
                    <a:bodyPr/>
                    <a:lstStyle/>
                    <a:p>
                      <a:pPr algn="l" fontAlgn="b"/>
                      <a:r>
                        <a:rPr lang="en-US" sz="2400" b="0" i="0" u="none" strike="noStrike">
                          <a:solidFill>
                            <a:srgbClr val="000000"/>
                          </a:solidFill>
                          <a:latin typeface="Times New Roman"/>
                        </a:rPr>
                        <a:t>Early bloom</a:t>
                      </a:r>
                    </a:p>
                  </a:txBody>
                  <a:tcPr marL="9525" marR="9525" marT="9525" marB="0" anchor="b">
                    <a:lnL>
                      <a:noFill/>
                    </a:lnL>
                    <a:lnR>
                      <a:noFill/>
                    </a:lnR>
                    <a:lnT>
                      <a:noFill/>
                    </a:lnT>
                    <a:lnB>
                      <a:noFill/>
                    </a:lnB>
                    <a:solidFill>
                      <a:schemeClr val="bg1"/>
                    </a:solidFill>
                  </a:tcPr>
                </a:tc>
                <a:tc>
                  <a:txBody>
                    <a:bodyPr/>
                    <a:lstStyle/>
                    <a:p>
                      <a:pPr algn="ctr" fontAlgn="b"/>
                      <a:r>
                        <a:rPr lang="en-US" sz="2400" b="0" i="0" u="none" strike="noStrike">
                          <a:solidFill>
                            <a:srgbClr val="000000"/>
                          </a:solidFill>
                          <a:latin typeface="Calibri"/>
                        </a:rPr>
                        <a:t>18.9</a:t>
                      </a:r>
                    </a:p>
                  </a:txBody>
                  <a:tcPr marL="9525" marR="9525" marT="9525" marB="0" anchor="b">
                    <a:lnL>
                      <a:noFill/>
                    </a:lnL>
                    <a:lnR>
                      <a:noFill/>
                    </a:lnR>
                    <a:lnT>
                      <a:noFill/>
                    </a:lnT>
                    <a:lnB>
                      <a:noFill/>
                    </a:lnB>
                    <a:solidFill>
                      <a:schemeClr val="bg1"/>
                    </a:solidFill>
                  </a:tcPr>
                </a:tc>
                <a:tc>
                  <a:txBody>
                    <a:bodyPr/>
                    <a:lstStyle/>
                    <a:p>
                      <a:pPr algn="ctr" fontAlgn="b"/>
                      <a:r>
                        <a:rPr lang="en-US" sz="2400" b="0" i="0" u="none" strike="noStrike">
                          <a:solidFill>
                            <a:srgbClr val="000000"/>
                          </a:solidFill>
                          <a:latin typeface="Calibri"/>
                        </a:rPr>
                        <a:t>33.0</a:t>
                      </a:r>
                    </a:p>
                  </a:txBody>
                  <a:tcPr marL="9525" marR="9525" marT="9525" marB="0" anchor="b">
                    <a:lnL>
                      <a:noFill/>
                    </a:lnL>
                    <a:lnR>
                      <a:noFill/>
                    </a:lnR>
                    <a:lnT>
                      <a:noFill/>
                    </a:lnT>
                    <a:lnB>
                      <a:noFill/>
                    </a:lnB>
                    <a:solidFill>
                      <a:schemeClr val="bg1"/>
                    </a:solidFill>
                  </a:tcPr>
                </a:tc>
                <a:tc>
                  <a:txBody>
                    <a:bodyPr/>
                    <a:lstStyle/>
                    <a:p>
                      <a:pPr algn="ctr" fontAlgn="b"/>
                      <a:r>
                        <a:rPr lang="en-US" sz="2400" b="0" i="0" u="none" strike="noStrike" dirty="0">
                          <a:solidFill>
                            <a:srgbClr val="000000"/>
                          </a:solidFill>
                          <a:latin typeface="Calibri"/>
                        </a:rPr>
                        <a:t>62.4</a:t>
                      </a:r>
                    </a:p>
                  </a:txBody>
                  <a:tcPr marL="9525" marR="9525" marT="9525" marB="0" anchor="b">
                    <a:lnL>
                      <a:noFill/>
                    </a:lnL>
                    <a:lnR>
                      <a:noFill/>
                    </a:lnR>
                    <a:lnT>
                      <a:noFill/>
                    </a:lnT>
                    <a:lnB>
                      <a:noFill/>
                    </a:lnB>
                    <a:solidFill>
                      <a:schemeClr val="bg1"/>
                    </a:solidFill>
                  </a:tcPr>
                </a:tc>
                <a:tc>
                  <a:txBody>
                    <a:bodyPr/>
                    <a:lstStyle/>
                    <a:p>
                      <a:pPr algn="l" fontAlgn="b"/>
                      <a:endParaRPr lang="en-US" sz="1800" b="0" i="0" u="none" strike="noStrike">
                        <a:solidFill>
                          <a:srgbClr val="000000"/>
                        </a:solidFill>
                        <a:latin typeface="Calibri"/>
                      </a:endParaRPr>
                    </a:p>
                  </a:txBody>
                  <a:tcPr marL="9525" marR="9525" marT="9525" marB="0" anchor="b">
                    <a:lnL>
                      <a:noFill/>
                    </a:lnL>
                    <a:lnR>
                      <a:noFill/>
                    </a:lnR>
                    <a:lnT>
                      <a:noFill/>
                    </a:lnT>
                    <a:lnB>
                      <a:noFill/>
                    </a:lnB>
                    <a:solidFill>
                      <a:schemeClr val="bg1"/>
                    </a:solidFill>
                  </a:tcPr>
                </a:tc>
              </a:tr>
              <a:tr h="390487">
                <a:tc>
                  <a:txBody>
                    <a:bodyPr/>
                    <a:lstStyle/>
                    <a:p>
                      <a:pPr algn="l" fontAlgn="b"/>
                      <a:r>
                        <a:rPr lang="en-US" sz="2400" b="0" i="0" u="none" strike="noStrike">
                          <a:solidFill>
                            <a:srgbClr val="000000"/>
                          </a:solidFill>
                          <a:latin typeface="Times New Roman"/>
                        </a:rPr>
                        <a:t>Mid-bloom</a:t>
                      </a:r>
                    </a:p>
                  </a:txBody>
                  <a:tcPr marL="9525" marR="9525" marT="9525" marB="0" anchor="b">
                    <a:lnL>
                      <a:noFill/>
                    </a:lnL>
                    <a:lnR>
                      <a:noFill/>
                    </a:lnR>
                    <a:lnT>
                      <a:noFill/>
                    </a:lnT>
                    <a:lnB>
                      <a:noFill/>
                    </a:lnB>
                    <a:solidFill>
                      <a:schemeClr val="bg1"/>
                    </a:solidFill>
                  </a:tcPr>
                </a:tc>
                <a:tc>
                  <a:txBody>
                    <a:bodyPr/>
                    <a:lstStyle/>
                    <a:p>
                      <a:pPr algn="ctr" fontAlgn="b"/>
                      <a:r>
                        <a:rPr lang="en-US" sz="2400" b="0" i="0" u="none" strike="noStrike">
                          <a:solidFill>
                            <a:srgbClr val="000000"/>
                          </a:solidFill>
                          <a:latin typeface="Calibri"/>
                        </a:rPr>
                        <a:t>14.7</a:t>
                      </a:r>
                    </a:p>
                  </a:txBody>
                  <a:tcPr marL="9525" marR="9525" marT="9525" marB="0" anchor="b">
                    <a:lnL>
                      <a:noFill/>
                    </a:lnL>
                    <a:lnR>
                      <a:noFill/>
                    </a:lnR>
                    <a:lnT>
                      <a:noFill/>
                    </a:lnT>
                    <a:lnB>
                      <a:noFill/>
                    </a:lnB>
                    <a:solidFill>
                      <a:schemeClr val="bg1"/>
                    </a:solidFill>
                  </a:tcPr>
                </a:tc>
                <a:tc>
                  <a:txBody>
                    <a:bodyPr/>
                    <a:lstStyle/>
                    <a:p>
                      <a:pPr algn="ctr" fontAlgn="b"/>
                      <a:r>
                        <a:rPr lang="en-US" sz="2400" b="0" i="0" u="none" strike="noStrike">
                          <a:solidFill>
                            <a:srgbClr val="000000"/>
                          </a:solidFill>
                          <a:latin typeface="Calibri"/>
                        </a:rPr>
                        <a:t>38.0</a:t>
                      </a:r>
                    </a:p>
                  </a:txBody>
                  <a:tcPr marL="9525" marR="9525" marT="9525" marB="0" anchor="b">
                    <a:lnL>
                      <a:noFill/>
                    </a:lnL>
                    <a:lnR>
                      <a:noFill/>
                    </a:lnR>
                    <a:lnT>
                      <a:noFill/>
                    </a:lnT>
                    <a:lnB>
                      <a:noFill/>
                    </a:lnB>
                    <a:solidFill>
                      <a:schemeClr val="bg1"/>
                    </a:solidFill>
                  </a:tcPr>
                </a:tc>
                <a:tc>
                  <a:txBody>
                    <a:bodyPr/>
                    <a:lstStyle/>
                    <a:p>
                      <a:pPr algn="ctr" fontAlgn="b"/>
                      <a:r>
                        <a:rPr lang="en-US" sz="2400" b="0" i="0" u="none" strike="noStrike" dirty="0">
                          <a:solidFill>
                            <a:srgbClr val="000000"/>
                          </a:solidFill>
                          <a:latin typeface="Calibri"/>
                        </a:rPr>
                        <a:t>55.4</a:t>
                      </a:r>
                    </a:p>
                  </a:txBody>
                  <a:tcPr marL="9525" marR="9525" marT="9525" marB="0" anchor="b">
                    <a:lnL>
                      <a:noFill/>
                    </a:lnL>
                    <a:lnR>
                      <a:noFill/>
                    </a:lnR>
                    <a:lnT>
                      <a:noFill/>
                    </a:lnT>
                    <a:lnB>
                      <a:noFill/>
                    </a:lnB>
                    <a:solidFill>
                      <a:schemeClr val="bg1"/>
                    </a:solidFill>
                  </a:tcPr>
                </a:tc>
                <a:tc>
                  <a:txBody>
                    <a:bodyPr/>
                    <a:lstStyle/>
                    <a:p>
                      <a:pPr algn="l" fontAlgn="b"/>
                      <a:endParaRPr lang="en-US" sz="1800" b="0" i="0" u="none" strike="noStrike" dirty="0">
                        <a:solidFill>
                          <a:srgbClr val="000000"/>
                        </a:solidFill>
                        <a:latin typeface="Calibri"/>
                      </a:endParaRPr>
                    </a:p>
                  </a:txBody>
                  <a:tcPr marL="9525" marR="9525" marT="9525" marB="0" anchor="b">
                    <a:lnL>
                      <a:noFill/>
                    </a:lnL>
                    <a:lnR>
                      <a:noFill/>
                    </a:lnR>
                    <a:lnT>
                      <a:noFill/>
                    </a:lnT>
                    <a:lnB>
                      <a:noFill/>
                    </a:lnB>
                    <a:solidFill>
                      <a:schemeClr val="bg1"/>
                    </a:solidFill>
                  </a:tcPr>
                </a:tc>
              </a:tr>
              <a:tr h="390487">
                <a:tc>
                  <a:txBody>
                    <a:bodyPr/>
                    <a:lstStyle/>
                    <a:p>
                      <a:pPr algn="l" fontAlgn="b"/>
                      <a:r>
                        <a:rPr lang="en-US" sz="2400" b="0" i="0" u="none" strike="noStrike" dirty="0">
                          <a:solidFill>
                            <a:srgbClr val="000000"/>
                          </a:solidFill>
                          <a:latin typeface="Times New Roman"/>
                        </a:rPr>
                        <a:t>Full bloom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a:solidFill>
                            <a:srgbClr val="000000"/>
                          </a:solidFill>
                          <a:latin typeface="Calibri"/>
                        </a:rPr>
                        <a:t>16.3</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45.9</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53.2</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800" b="0" i="0" u="none" strike="noStrike" dirty="0">
                          <a:solidFill>
                            <a:srgbClr val="000000"/>
                          </a:solidFill>
                          <a:latin typeface="Calibri"/>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r>
              <a:tr h="537094">
                <a:tc gridSpan="5">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latin typeface="Times New Roman"/>
                        </a:rPr>
                        <a:t>Values are expressed on a dry matter basis. </a:t>
                      </a:r>
                    </a:p>
                    <a:p>
                      <a:pPr algn="l" fontAlgn="b"/>
                      <a:r>
                        <a:rPr lang="en-US" sz="1800" b="0" i="0" u="none" strike="noStrike" dirty="0" smtClean="0">
                          <a:solidFill>
                            <a:srgbClr val="000000"/>
                          </a:solidFill>
                          <a:latin typeface="Times New Roman"/>
                        </a:rPr>
                        <a:t>From</a:t>
                      </a:r>
                      <a:r>
                        <a:rPr lang="en-US" sz="1800" b="0" i="0" u="none" strike="noStrike" dirty="0">
                          <a:solidFill>
                            <a:srgbClr val="000000"/>
                          </a:solidFill>
                          <a:latin typeface="Times New Roman"/>
                        </a:rPr>
                        <a:t>: </a:t>
                      </a:r>
                      <a:r>
                        <a:rPr lang="en-US" sz="1800" b="0" i="0" u="none" strike="noStrike" dirty="0" err="1">
                          <a:solidFill>
                            <a:srgbClr val="000000"/>
                          </a:solidFill>
                          <a:latin typeface="Times New Roman"/>
                        </a:rPr>
                        <a:t>Kawas</a:t>
                      </a:r>
                      <a:r>
                        <a:rPr lang="en-US" sz="1800" b="0" i="0" u="none" strike="noStrike" dirty="0">
                          <a:solidFill>
                            <a:srgbClr val="000000"/>
                          </a:solidFill>
                          <a:latin typeface="Times New Roman"/>
                        </a:rPr>
                        <a:t> et. al. 1990. Journal of Animal Science. 68:4376.</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3" name="Title 2"/>
          <p:cNvSpPr>
            <a:spLocks noGrp="1"/>
          </p:cNvSpPr>
          <p:nvPr>
            <p:ph type="title"/>
          </p:nvPr>
        </p:nvSpPr>
        <p:spPr/>
        <p:txBody>
          <a:bodyPr/>
          <a:lstStyle/>
          <a:p>
            <a:r>
              <a:rPr lang="en-US" dirty="0" smtClean="0"/>
              <a:t>Stage of Maturity</a:t>
            </a:r>
            <a:endParaRPr lang="en-US" dirty="0"/>
          </a:p>
        </p:txBody>
      </p:sp>
    </p:spTree>
    <p:extLst>
      <p:ext uri="{BB962C8B-B14F-4D97-AF65-F5344CB8AC3E}">
        <p14:creationId xmlns:p14="http://schemas.microsoft.com/office/powerpoint/2010/main" val="312249465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Stage of Maturity</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494446194"/>
              </p:ext>
            </p:extLst>
          </p:nvPr>
        </p:nvGraphicFramePr>
        <p:xfrm>
          <a:off x="1219201" y="1676400"/>
          <a:ext cx="6781799" cy="4080661"/>
        </p:xfrm>
        <a:graphic>
          <a:graphicData uri="http://schemas.openxmlformats.org/drawingml/2006/table">
            <a:tbl>
              <a:tblPr/>
              <a:tblGrid>
                <a:gridCol w="1371599"/>
                <a:gridCol w="1447800"/>
                <a:gridCol w="889641"/>
                <a:gridCol w="1853559"/>
                <a:gridCol w="225985"/>
                <a:gridCol w="993215"/>
              </a:tblGrid>
              <a:tr h="712907">
                <a:tc gridSpan="6">
                  <a:txBody>
                    <a:bodyPr/>
                    <a:lstStyle/>
                    <a:p>
                      <a:pPr algn="l" fontAlgn="b"/>
                      <a:r>
                        <a:rPr lang="en-US" sz="2400" b="1" i="0" u="none" strike="noStrike" dirty="0">
                          <a:solidFill>
                            <a:srgbClr val="000000"/>
                          </a:solidFill>
                          <a:latin typeface="Times New Roman"/>
                        </a:rPr>
                        <a:t>The effect of age on Tifton-44 </a:t>
                      </a:r>
                      <a:r>
                        <a:rPr lang="en-US" sz="2400" b="1" i="0" u="none" strike="noStrike" dirty="0" err="1">
                          <a:solidFill>
                            <a:srgbClr val="000000"/>
                          </a:solidFill>
                          <a:latin typeface="Times New Roman"/>
                        </a:rPr>
                        <a:t>bermudagrass</a:t>
                      </a:r>
                      <a:r>
                        <a:rPr lang="en-US" sz="2400" b="1" i="0" u="none" strike="noStrike" dirty="0">
                          <a:solidFill>
                            <a:srgbClr val="000000"/>
                          </a:solidFill>
                          <a:latin typeface="Times New Roman"/>
                        </a:rPr>
                        <a:t> hay on yield and quality.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12907">
                <a:tc>
                  <a:txBody>
                    <a:bodyPr/>
                    <a:lstStyle/>
                    <a:p>
                      <a:pPr algn="ctr" fontAlgn="b"/>
                      <a:r>
                        <a:rPr lang="en-US" sz="2400" b="1" i="0" u="none" strike="noStrike" dirty="0">
                          <a:solidFill>
                            <a:srgbClr val="000000"/>
                          </a:solidFill>
                          <a:latin typeface="Times New Roman" pitchFamily="18" charset="0"/>
                          <a:cs typeface="Times New Roman" pitchFamily="18" charset="0"/>
                        </a:rPr>
                        <a:t>Cutting Interval</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1" i="0" u="none" strike="noStrike" dirty="0">
                          <a:solidFill>
                            <a:srgbClr val="000000"/>
                          </a:solidFill>
                          <a:latin typeface="Times New Roman" pitchFamily="18" charset="0"/>
                          <a:cs typeface="Times New Roman" pitchFamily="18" charset="0"/>
                        </a:rPr>
                        <a:t>Yield </a:t>
                      </a:r>
                      <a:r>
                        <a:rPr lang="en-US" sz="2400" b="1" i="0" u="none" strike="noStrike" dirty="0" smtClean="0">
                          <a:solidFill>
                            <a:srgbClr val="000000"/>
                          </a:solidFill>
                          <a:latin typeface="Times New Roman" pitchFamily="18" charset="0"/>
                          <a:cs typeface="Times New Roman" pitchFamily="18" charset="0"/>
                        </a:rPr>
                        <a:t>           (</a:t>
                      </a:r>
                      <a:r>
                        <a:rPr lang="en-US" sz="2400" b="1" i="0" u="none" strike="noStrike" dirty="0">
                          <a:solidFill>
                            <a:srgbClr val="000000"/>
                          </a:solidFill>
                          <a:latin typeface="Times New Roman" pitchFamily="18" charset="0"/>
                          <a:cs typeface="Times New Roman" pitchFamily="18" charset="0"/>
                        </a:rPr>
                        <a:t>lb DM/Acre)</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1" i="0" u="none" strike="noStrike">
                          <a:solidFill>
                            <a:srgbClr val="000000"/>
                          </a:solidFill>
                          <a:latin typeface="Times New Roman" pitchFamily="18" charset="0"/>
                          <a:cs typeface="Times New Roman" pitchFamily="18" charset="0"/>
                        </a:rPr>
                        <a:t>CP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b"/>
                      <a:r>
                        <a:rPr lang="en-US" sz="2400" b="1" i="0" u="none" strike="noStrike" dirty="0">
                          <a:solidFill>
                            <a:srgbClr val="000000"/>
                          </a:solidFill>
                          <a:latin typeface="Times New Roman" pitchFamily="18" charset="0"/>
                          <a:cs typeface="Times New Roman" pitchFamily="18" charset="0"/>
                        </a:rPr>
                        <a:t>Digestibility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79976">
                <a:tc>
                  <a:txBody>
                    <a:bodyPr/>
                    <a:lstStyle/>
                    <a:p>
                      <a:pPr algn="ctr" fontAlgn="b"/>
                      <a:r>
                        <a:rPr lang="en-US" sz="2400" b="0" i="0" u="none" strike="noStrike" dirty="0">
                          <a:solidFill>
                            <a:srgbClr val="000000"/>
                          </a:solidFill>
                          <a:latin typeface="Times New Roman" pitchFamily="18" charset="0"/>
                          <a:cs typeface="Times New Roman" pitchFamily="18" charset="0"/>
                        </a:rPr>
                        <a:t>1 Week</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400" b="0" i="0" u="none" strike="noStrike" dirty="0">
                          <a:solidFill>
                            <a:srgbClr val="000000"/>
                          </a:solidFill>
                          <a:latin typeface="Times New Roman" pitchFamily="18" charset="0"/>
                          <a:cs typeface="Times New Roman" pitchFamily="18" charset="0"/>
                        </a:rPr>
                        <a:t>8539</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400" b="0" i="0" u="none" strike="noStrike">
                          <a:solidFill>
                            <a:srgbClr val="000000"/>
                          </a:solidFill>
                          <a:latin typeface="Times New Roman" pitchFamily="18" charset="0"/>
                          <a:cs typeface="Times New Roman" pitchFamily="18" charset="0"/>
                        </a:rPr>
                        <a:t>19.8</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400" b="0" i="0" u="none" strike="noStrike" dirty="0">
                          <a:solidFill>
                            <a:srgbClr val="000000"/>
                          </a:solidFill>
                          <a:latin typeface="Times New Roman" pitchFamily="18" charset="0"/>
                          <a:cs typeface="Times New Roman" pitchFamily="18" charset="0"/>
                        </a:rPr>
                        <a:t>61.8</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endParaRPr lang="en-US" sz="1800" b="0" i="0" u="none" strike="noStrike">
                        <a:solidFill>
                          <a:srgbClr val="000000"/>
                        </a:solidFill>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endParaRPr lang="en-US" sz="1100" b="0" i="0" u="none" strike="noStrike">
                        <a:solidFill>
                          <a:srgbClr val="000000"/>
                        </a:solidFill>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r>
              <a:tr h="379976">
                <a:tc>
                  <a:txBody>
                    <a:bodyPr/>
                    <a:lstStyle/>
                    <a:p>
                      <a:pPr algn="ctr" fontAlgn="b"/>
                      <a:r>
                        <a:rPr lang="en-US" sz="2400" b="0" i="0" u="none" strike="noStrike" dirty="0">
                          <a:solidFill>
                            <a:srgbClr val="000000"/>
                          </a:solidFill>
                          <a:latin typeface="Times New Roman" pitchFamily="18" charset="0"/>
                          <a:cs typeface="Times New Roman" pitchFamily="18" charset="0"/>
                        </a:rPr>
                        <a:t>2 Weeks</a:t>
                      </a:r>
                    </a:p>
                  </a:txBody>
                  <a:tcPr marL="9525" marR="9525" marT="9525" marB="0" anchor="b">
                    <a:lnL>
                      <a:noFill/>
                    </a:lnL>
                    <a:lnR>
                      <a:noFill/>
                    </a:lnR>
                    <a:lnT>
                      <a:noFill/>
                    </a:lnT>
                    <a:lnB>
                      <a:noFill/>
                    </a:lnB>
                    <a:solidFill>
                      <a:schemeClr val="bg1"/>
                    </a:solidFill>
                  </a:tcPr>
                </a:tc>
                <a:tc>
                  <a:txBody>
                    <a:bodyPr/>
                    <a:lstStyle/>
                    <a:p>
                      <a:pPr algn="ctr" fontAlgn="b"/>
                      <a:r>
                        <a:rPr lang="en-US" sz="2400" b="0" i="0" u="none" strike="noStrike" dirty="0">
                          <a:solidFill>
                            <a:srgbClr val="000000"/>
                          </a:solidFill>
                          <a:latin typeface="Times New Roman" pitchFamily="18" charset="0"/>
                          <a:cs typeface="Times New Roman" pitchFamily="18" charset="0"/>
                        </a:rPr>
                        <a:t>8603</a:t>
                      </a:r>
                    </a:p>
                  </a:txBody>
                  <a:tcPr marL="9525" marR="9525" marT="9525" marB="0" anchor="b">
                    <a:lnL>
                      <a:noFill/>
                    </a:lnL>
                    <a:lnR>
                      <a:noFill/>
                    </a:lnR>
                    <a:lnT>
                      <a:noFill/>
                    </a:lnT>
                    <a:lnB>
                      <a:noFill/>
                    </a:lnB>
                    <a:solidFill>
                      <a:schemeClr val="bg1"/>
                    </a:solidFill>
                  </a:tcPr>
                </a:tc>
                <a:tc>
                  <a:txBody>
                    <a:bodyPr/>
                    <a:lstStyle/>
                    <a:p>
                      <a:pPr algn="ctr" fontAlgn="b"/>
                      <a:r>
                        <a:rPr lang="en-US" sz="2400" b="0" i="0" u="none" strike="noStrike" dirty="0">
                          <a:solidFill>
                            <a:srgbClr val="000000"/>
                          </a:solidFill>
                          <a:latin typeface="Times New Roman" pitchFamily="18" charset="0"/>
                          <a:cs typeface="Times New Roman" pitchFamily="18" charset="0"/>
                        </a:rPr>
                        <a:t>17.0</a:t>
                      </a:r>
                    </a:p>
                  </a:txBody>
                  <a:tcPr marL="9525" marR="9525" marT="9525" marB="0" anchor="b">
                    <a:lnL>
                      <a:noFill/>
                    </a:lnL>
                    <a:lnR>
                      <a:noFill/>
                    </a:lnR>
                    <a:lnT>
                      <a:noFill/>
                    </a:lnT>
                    <a:lnB>
                      <a:noFill/>
                    </a:lnB>
                    <a:solidFill>
                      <a:schemeClr val="bg1"/>
                    </a:solidFill>
                  </a:tcPr>
                </a:tc>
                <a:tc>
                  <a:txBody>
                    <a:bodyPr/>
                    <a:lstStyle/>
                    <a:p>
                      <a:pPr algn="ctr" fontAlgn="b"/>
                      <a:r>
                        <a:rPr lang="en-US" sz="2400" b="0" i="0" u="none" strike="noStrike">
                          <a:solidFill>
                            <a:srgbClr val="000000"/>
                          </a:solidFill>
                          <a:latin typeface="Times New Roman" pitchFamily="18" charset="0"/>
                          <a:cs typeface="Times New Roman" pitchFamily="18" charset="0"/>
                        </a:rPr>
                        <a:t>62.2</a:t>
                      </a:r>
                    </a:p>
                  </a:txBody>
                  <a:tcPr marL="9525" marR="9525" marT="9525" marB="0" anchor="b">
                    <a:lnL>
                      <a:noFill/>
                    </a:lnL>
                    <a:lnR>
                      <a:noFill/>
                    </a:lnR>
                    <a:lnT>
                      <a:noFill/>
                    </a:lnT>
                    <a:lnB>
                      <a:noFill/>
                    </a:lnB>
                    <a:solidFill>
                      <a:schemeClr val="bg1"/>
                    </a:solidFill>
                  </a:tcPr>
                </a:tc>
                <a:tc>
                  <a:txBody>
                    <a:bodyPr/>
                    <a:lstStyle/>
                    <a:p>
                      <a:pPr algn="l" fontAlgn="b"/>
                      <a:endParaRPr lang="en-US" sz="1800" b="0" i="0" u="none" strike="noStrike">
                        <a:solidFill>
                          <a:srgbClr val="000000"/>
                        </a:solidFill>
                        <a:latin typeface="Calibri"/>
                      </a:endParaRPr>
                    </a:p>
                  </a:txBody>
                  <a:tcPr marL="9525" marR="9525" marT="9525" marB="0" anchor="b">
                    <a:lnL>
                      <a:noFill/>
                    </a:lnL>
                    <a:lnR>
                      <a:noFill/>
                    </a:lnR>
                    <a:lnT>
                      <a:noFill/>
                    </a:lnT>
                    <a:lnB>
                      <a:noFill/>
                    </a:lnB>
                    <a:solidFill>
                      <a:schemeClr val="bg1"/>
                    </a:solidFill>
                  </a:tcPr>
                </a:tc>
                <a:tc>
                  <a:txBody>
                    <a:bodyPr/>
                    <a:lstStyle/>
                    <a:p>
                      <a:pPr algn="l" fontAlgn="b"/>
                      <a:endParaRPr lang="en-US" sz="1100" b="0" i="0" u="none" strike="noStrike">
                        <a:solidFill>
                          <a:srgbClr val="000000"/>
                        </a:solidFill>
                        <a:latin typeface="Calibri"/>
                      </a:endParaRPr>
                    </a:p>
                  </a:txBody>
                  <a:tcPr marL="9525" marR="9525" marT="9525" marB="0" anchor="b">
                    <a:lnL>
                      <a:noFill/>
                    </a:lnL>
                    <a:lnR>
                      <a:noFill/>
                    </a:lnR>
                    <a:lnT>
                      <a:noFill/>
                    </a:lnT>
                    <a:lnB>
                      <a:noFill/>
                    </a:lnB>
                    <a:solidFill>
                      <a:schemeClr val="bg1"/>
                    </a:solidFill>
                  </a:tcPr>
                </a:tc>
              </a:tr>
              <a:tr h="379976">
                <a:tc>
                  <a:txBody>
                    <a:bodyPr/>
                    <a:lstStyle/>
                    <a:p>
                      <a:pPr algn="ctr" fontAlgn="b"/>
                      <a:r>
                        <a:rPr lang="en-US" sz="2400" b="0" i="0" u="none" strike="noStrike">
                          <a:solidFill>
                            <a:srgbClr val="000000"/>
                          </a:solidFill>
                          <a:latin typeface="Times New Roman" pitchFamily="18" charset="0"/>
                          <a:cs typeface="Times New Roman" pitchFamily="18" charset="0"/>
                        </a:rPr>
                        <a:t>4 Weeks</a:t>
                      </a:r>
                    </a:p>
                  </a:txBody>
                  <a:tcPr marL="9525" marR="9525" marT="9525" marB="0" anchor="b">
                    <a:lnL>
                      <a:noFill/>
                    </a:lnL>
                    <a:lnR>
                      <a:noFill/>
                    </a:lnR>
                    <a:lnT>
                      <a:noFill/>
                    </a:lnT>
                    <a:lnB>
                      <a:noFill/>
                    </a:lnB>
                    <a:solidFill>
                      <a:schemeClr val="bg1"/>
                    </a:solidFill>
                  </a:tcPr>
                </a:tc>
                <a:tc>
                  <a:txBody>
                    <a:bodyPr/>
                    <a:lstStyle/>
                    <a:p>
                      <a:pPr algn="ctr" fontAlgn="b"/>
                      <a:r>
                        <a:rPr lang="en-US" sz="2400" b="0" i="0" u="none" strike="noStrike">
                          <a:solidFill>
                            <a:srgbClr val="000000"/>
                          </a:solidFill>
                          <a:latin typeface="Times New Roman" pitchFamily="18" charset="0"/>
                          <a:cs typeface="Times New Roman" pitchFamily="18" charset="0"/>
                        </a:rPr>
                        <a:t>8197</a:t>
                      </a:r>
                    </a:p>
                  </a:txBody>
                  <a:tcPr marL="9525" marR="9525" marT="9525" marB="0" anchor="b">
                    <a:lnL>
                      <a:noFill/>
                    </a:lnL>
                    <a:lnR>
                      <a:noFill/>
                    </a:lnR>
                    <a:lnT>
                      <a:noFill/>
                    </a:lnT>
                    <a:lnB>
                      <a:noFill/>
                    </a:lnB>
                    <a:solidFill>
                      <a:schemeClr val="bg1"/>
                    </a:solidFill>
                  </a:tcPr>
                </a:tc>
                <a:tc>
                  <a:txBody>
                    <a:bodyPr/>
                    <a:lstStyle/>
                    <a:p>
                      <a:pPr algn="ctr" fontAlgn="b"/>
                      <a:r>
                        <a:rPr lang="en-US" sz="2400" b="0" i="0" u="none" strike="noStrike" dirty="0">
                          <a:solidFill>
                            <a:srgbClr val="000000"/>
                          </a:solidFill>
                          <a:latin typeface="Times New Roman" pitchFamily="18" charset="0"/>
                          <a:cs typeface="Times New Roman" pitchFamily="18" charset="0"/>
                        </a:rPr>
                        <a:t>14.1</a:t>
                      </a:r>
                    </a:p>
                  </a:txBody>
                  <a:tcPr marL="9525" marR="9525" marT="9525" marB="0" anchor="b">
                    <a:lnL>
                      <a:noFill/>
                    </a:lnL>
                    <a:lnR>
                      <a:noFill/>
                    </a:lnR>
                    <a:lnT>
                      <a:noFill/>
                    </a:lnT>
                    <a:lnB>
                      <a:noFill/>
                    </a:lnB>
                    <a:solidFill>
                      <a:schemeClr val="bg1"/>
                    </a:solidFill>
                  </a:tcPr>
                </a:tc>
                <a:tc>
                  <a:txBody>
                    <a:bodyPr/>
                    <a:lstStyle/>
                    <a:p>
                      <a:pPr algn="ctr" fontAlgn="b"/>
                      <a:r>
                        <a:rPr lang="en-US" sz="2400" b="0" i="0" u="none" strike="noStrike" dirty="0">
                          <a:solidFill>
                            <a:srgbClr val="000000"/>
                          </a:solidFill>
                          <a:latin typeface="Times New Roman" pitchFamily="18" charset="0"/>
                          <a:cs typeface="Times New Roman" pitchFamily="18" charset="0"/>
                        </a:rPr>
                        <a:t>61.3</a:t>
                      </a:r>
                    </a:p>
                  </a:txBody>
                  <a:tcPr marL="9525" marR="9525" marT="9525" marB="0" anchor="b">
                    <a:lnL>
                      <a:noFill/>
                    </a:lnL>
                    <a:lnR>
                      <a:noFill/>
                    </a:lnR>
                    <a:lnT>
                      <a:noFill/>
                    </a:lnT>
                    <a:lnB>
                      <a:noFill/>
                    </a:lnB>
                    <a:solidFill>
                      <a:schemeClr val="bg1"/>
                    </a:solidFill>
                  </a:tcPr>
                </a:tc>
                <a:tc>
                  <a:txBody>
                    <a:bodyPr/>
                    <a:lstStyle/>
                    <a:p>
                      <a:pPr algn="l" fontAlgn="b"/>
                      <a:endParaRPr lang="en-US" sz="1800" b="0" i="0" u="none" strike="noStrike">
                        <a:solidFill>
                          <a:srgbClr val="000000"/>
                        </a:solidFill>
                        <a:latin typeface="Calibri"/>
                      </a:endParaRPr>
                    </a:p>
                  </a:txBody>
                  <a:tcPr marL="9525" marR="9525" marT="9525" marB="0" anchor="b">
                    <a:lnL>
                      <a:noFill/>
                    </a:lnL>
                    <a:lnR>
                      <a:noFill/>
                    </a:lnR>
                    <a:lnT>
                      <a:noFill/>
                    </a:lnT>
                    <a:lnB>
                      <a:noFill/>
                    </a:lnB>
                    <a:solidFill>
                      <a:schemeClr val="bg1"/>
                    </a:solidFill>
                  </a:tcPr>
                </a:tc>
                <a:tc>
                  <a:txBody>
                    <a:bodyPr/>
                    <a:lstStyle/>
                    <a:p>
                      <a:pPr algn="l" fontAlgn="b"/>
                      <a:endParaRPr lang="en-US" sz="1100" b="0" i="0" u="none" strike="noStrike">
                        <a:solidFill>
                          <a:srgbClr val="000000"/>
                        </a:solidFill>
                        <a:latin typeface="Calibri"/>
                      </a:endParaRPr>
                    </a:p>
                  </a:txBody>
                  <a:tcPr marL="9525" marR="9525" marT="9525" marB="0" anchor="b">
                    <a:lnL>
                      <a:noFill/>
                    </a:lnL>
                    <a:lnR>
                      <a:noFill/>
                    </a:lnR>
                    <a:lnT>
                      <a:noFill/>
                    </a:lnT>
                    <a:lnB>
                      <a:noFill/>
                    </a:lnB>
                    <a:solidFill>
                      <a:schemeClr val="bg1"/>
                    </a:solidFill>
                  </a:tcPr>
                </a:tc>
              </a:tr>
              <a:tr h="379976">
                <a:tc>
                  <a:txBody>
                    <a:bodyPr/>
                    <a:lstStyle/>
                    <a:p>
                      <a:pPr algn="ctr" fontAlgn="b"/>
                      <a:r>
                        <a:rPr lang="en-US" sz="2400" b="0" i="0" u="none" strike="noStrike">
                          <a:solidFill>
                            <a:srgbClr val="000000"/>
                          </a:solidFill>
                          <a:latin typeface="Times New Roman" pitchFamily="18" charset="0"/>
                          <a:cs typeface="Times New Roman" pitchFamily="18" charset="0"/>
                        </a:rPr>
                        <a:t>8 Weeks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Times New Roman" pitchFamily="18" charset="0"/>
                          <a:cs typeface="Times New Roman" pitchFamily="18" charset="0"/>
                        </a:rPr>
                        <a:t>13329</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Times New Roman" pitchFamily="18" charset="0"/>
                          <a:cs typeface="Times New Roman" pitchFamily="18" charset="0"/>
                        </a:rPr>
                        <a:t>9.7</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Times New Roman" pitchFamily="18" charset="0"/>
                          <a:cs typeface="Times New Roman" pitchFamily="18" charset="0"/>
                        </a:rPr>
                        <a:t>54.3</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800" b="0" i="0" u="none" strike="noStrike" dirty="0">
                          <a:solidFill>
                            <a:srgbClr val="000000"/>
                          </a:solidFill>
                          <a:latin typeface="Calibri"/>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100" b="0" i="0" u="none" strike="noStrike">
                          <a:solidFill>
                            <a:srgbClr val="000000"/>
                          </a:solidFill>
                          <a:latin typeface="Calibri"/>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r>
              <a:tr h="712907">
                <a:tc gridSpan="6">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latin typeface="Times New Roman"/>
                        </a:rPr>
                        <a:t>Values are expressed on a dry matter basis. </a:t>
                      </a:r>
                    </a:p>
                    <a:p>
                      <a:pPr algn="l" fontAlgn="b"/>
                      <a:r>
                        <a:rPr lang="en-US" sz="1800" b="0" i="0" u="none" strike="noStrike" dirty="0" smtClean="0">
                          <a:solidFill>
                            <a:srgbClr val="000000"/>
                          </a:solidFill>
                          <a:latin typeface="Times New Roman"/>
                        </a:rPr>
                        <a:t>From</a:t>
                      </a:r>
                      <a:r>
                        <a:rPr lang="en-US" sz="1800" b="0" i="0" u="none" strike="noStrike" dirty="0">
                          <a:solidFill>
                            <a:srgbClr val="000000"/>
                          </a:solidFill>
                          <a:latin typeface="Times New Roman"/>
                        </a:rPr>
                        <a:t>: Mason and Burton. 1982. Agronomy Journal. 74.371</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333997226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008599427"/>
              </p:ext>
            </p:extLst>
          </p:nvPr>
        </p:nvGraphicFramePr>
        <p:xfrm>
          <a:off x="228600" y="1600200"/>
          <a:ext cx="8763000" cy="3714543"/>
        </p:xfrm>
        <a:graphic>
          <a:graphicData uri="http://schemas.openxmlformats.org/drawingml/2006/table">
            <a:tbl>
              <a:tblPr/>
              <a:tblGrid>
                <a:gridCol w="1985209"/>
                <a:gridCol w="1403685"/>
                <a:gridCol w="1228171"/>
                <a:gridCol w="1579196"/>
                <a:gridCol w="1530256"/>
                <a:gridCol w="1036483"/>
              </a:tblGrid>
              <a:tr h="813501">
                <a:tc gridSpan="6">
                  <a:txBody>
                    <a:bodyPr/>
                    <a:lstStyle/>
                    <a:p>
                      <a:pPr algn="l" fontAlgn="b"/>
                      <a:r>
                        <a:rPr lang="en-US" sz="2400" b="1" i="0" u="none" strike="noStrike" dirty="0">
                          <a:solidFill>
                            <a:srgbClr val="000000"/>
                          </a:solidFill>
                          <a:latin typeface="Times New Roman"/>
                        </a:rPr>
                        <a:t>The effect of stage of maturity at harvest on timothy hay quality, animal intake, and milk yield.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110822">
                <a:tc>
                  <a:txBody>
                    <a:bodyPr/>
                    <a:lstStyle/>
                    <a:p>
                      <a:pPr algn="ctr" fontAlgn="b"/>
                      <a:r>
                        <a:rPr lang="en-US" sz="2400" b="1" i="0" u="none" strike="noStrike" dirty="0">
                          <a:solidFill>
                            <a:srgbClr val="000000"/>
                          </a:solidFill>
                          <a:latin typeface="Times New Roman"/>
                        </a:rPr>
                        <a:t>Stage at Harvest</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1" i="0" u="none" strike="noStrike" dirty="0">
                          <a:solidFill>
                            <a:srgbClr val="000000"/>
                          </a:solidFill>
                          <a:latin typeface="Calibri"/>
                        </a:rPr>
                        <a:t>CP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1" i="0" u="none" strike="noStrike" dirty="0">
                          <a:solidFill>
                            <a:srgbClr val="000000"/>
                          </a:solidFill>
                          <a:latin typeface="Calibri"/>
                        </a:rPr>
                        <a:t>Acid Detergent </a:t>
                      </a:r>
                      <a:r>
                        <a:rPr lang="en-US" sz="2400" b="1" i="0" u="none" strike="noStrike" dirty="0" smtClean="0">
                          <a:solidFill>
                            <a:srgbClr val="000000"/>
                          </a:solidFill>
                          <a:latin typeface="Calibri"/>
                        </a:rPr>
                        <a:t>Fiber (%)</a:t>
                      </a:r>
                      <a:endParaRPr lang="en-US" sz="2400" b="1" i="0" u="none" strike="noStrike" dirty="0">
                        <a:solidFill>
                          <a:srgbClr val="000000"/>
                        </a:solidFill>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1" i="0" u="none" strike="noStrike" dirty="0">
                          <a:solidFill>
                            <a:srgbClr val="000000"/>
                          </a:solidFill>
                          <a:latin typeface="Calibri"/>
                        </a:rPr>
                        <a:t>Intake </a:t>
                      </a:r>
                      <a:r>
                        <a:rPr lang="en-US" sz="2400" b="1" i="0" u="none" strike="noStrike" dirty="0" smtClean="0">
                          <a:solidFill>
                            <a:srgbClr val="000000"/>
                          </a:solidFill>
                          <a:latin typeface="Calibri"/>
                        </a:rPr>
                        <a:t>        (lb DM/day</a:t>
                      </a:r>
                      <a:r>
                        <a:rPr lang="en-US" sz="2400" b="1" i="0" u="none" strike="noStrike" dirty="0">
                          <a:solidFill>
                            <a:srgbClr val="000000"/>
                          </a:solidFill>
                          <a:latin typeface="Calibri"/>
                        </a:rPr>
                        <a:t>)</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1" i="0" u="none" strike="noStrike" dirty="0">
                          <a:solidFill>
                            <a:srgbClr val="000000"/>
                          </a:solidFill>
                          <a:latin typeface="Calibri"/>
                        </a:rPr>
                        <a:t>Intake </a:t>
                      </a:r>
                      <a:r>
                        <a:rPr lang="en-US" sz="2400" b="1" i="0" u="none" strike="noStrike" dirty="0" smtClean="0">
                          <a:solidFill>
                            <a:srgbClr val="000000"/>
                          </a:solidFill>
                          <a:latin typeface="Calibri"/>
                        </a:rPr>
                        <a:t>       (% body </a:t>
                      </a:r>
                      <a:r>
                        <a:rPr lang="en-US" sz="2400" b="1" i="0" u="none" strike="noStrike" dirty="0">
                          <a:solidFill>
                            <a:srgbClr val="000000"/>
                          </a:solidFill>
                          <a:latin typeface="Calibri"/>
                        </a:rPr>
                        <a:t>wt)</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1" i="0" u="none" strike="noStrike" dirty="0">
                          <a:solidFill>
                            <a:srgbClr val="000000"/>
                          </a:solidFill>
                          <a:latin typeface="Calibri"/>
                        </a:rPr>
                        <a:t>Milk (lb/day)</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433592">
                <a:tc>
                  <a:txBody>
                    <a:bodyPr/>
                    <a:lstStyle/>
                    <a:p>
                      <a:pPr algn="l" fontAlgn="b"/>
                      <a:r>
                        <a:rPr lang="en-US" sz="2400" b="0" i="0" u="none" strike="noStrike">
                          <a:solidFill>
                            <a:srgbClr val="000000"/>
                          </a:solidFill>
                          <a:latin typeface="Times New Roman"/>
                        </a:rPr>
                        <a:t>Late Boot</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400" b="0" i="0" u="none" strike="noStrike" dirty="0">
                          <a:solidFill>
                            <a:srgbClr val="000000"/>
                          </a:solidFill>
                          <a:latin typeface="Calibri"/>
                        </a:rPr>
                        <a:t>11.3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400" b="0" i="0" u="none" strike="noStrike" dirty="0">
                          <a:solidFill>
                            <a:srgbClr val="000000"/>
                          </a:solidFill>
                          <a:latin typeface="Calibri"/>
                        </a:rPr>
                        <a:t>35.9</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400" b="0" i="0" u="none" strike="noStrike">
                          <a:solidFill>
                            <a:srgbClr val="000000"/>
                          </a:solidFill>
                          <a:latin typeface="Calibri"/>
                        </a:rPr>
                        <a:t>33.3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400" b="0" i="0" u="none" strike="noStrike" dirty="0">
                          <a:solidFill>
                            <a:srgbClr val="000000"/>
                          </a:solidFill>
                          <a:latin typeface="Calibri"/>
                        </a:rPr>
                        <a:t>2.84</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2400" b="0" i="0" u="none" strike="noStrike" dirty="0">
                          <a:solidFill>
                            <a:srgbClr val="000000"/>
                          </a:solidFill>
                          <a:latin typeface="Calibri"/>
                        </a:rPr>
                        <a:t>37.5</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r>
              <a:tr h="433592">
                <a:tc>
                  <a:txBody>
                    <a:bodyPr/>
                    <a:lstStyle/>
                    <a:p>
                      <a:pPr algn="l" fontAlgn="b"/>
                      <a:r>
                        <a:rPr lang="en-US" sz="2400" b="0" i="0" u="none" strike="noStrike">
                          <a:solidFill>
                            <a:srgbClr val="000000"/>
                          </a:solidFill>
                          <a:latin typeface="Times New Roman"/>
                        </a:rPr>
                        <a:t>Late Bloom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5.4</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42.1</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24.3</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2.17</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i="0" u="none" strike="noStrike" dirty="0">
                          <a:solidFill>
                            <a:srgbClr val="000000"/>
                          </a:solidFill>
                          <a:latin typeface="Calibri"/>
                        </a:rPr>
                        <a:t>20.1</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r>
              <a:tr h="561293">
                <a:tc gridSpan="5">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latin typeface="Times New Roman"/>
                        </a:rPr>
                        <a:t>Values are expressed on a dry matter basis. </a:t>
                      </a:r>
                    </a:p>
                    <a:p>
                      <a:pPr algn="l" fontAlgn="b"/>
                      <a:r>
                        <a:rPr lang="en-US" sz="1800" b="0" i="0" u="none" strike="noStrike" dirty="0" smtClean="0">
                          <a:solidFill>
                            <a:srgbClr val="000000"/>
                          </a:solidFill>
                          <a:latin typeface="Times New Roman"/>
                        </a:rPr>
                        <a:t>From</a:t>
                      </a:r>
                      <a:r>
                        <a:rPr lang="en-US" sz="1800" b="0" i="0" u="none" strike="noStrike" dirty="0">
                          <a:solidFill>
                            <a:srgbClr val="000000"/>
                          </a:solidFill>
                          <a:latin typeface="Times New Roman"/>
                        </a:rPr>
                        <a:t>: </a:t>
                      </a:r>
                      <a:r>
                        <a:rPr lang="en-US" sz="1800" b="0" i="0" u="none" strike="noStrike" dirty="0" err="1">
                          <a:solidFill>
                            <a:srgbClr val="000000"/>
                          </a:solidFill>
                          <a:latin typeface="Times New Roman"/>
                        </a:rPr>
                        <a:t>Vinet</a:t>
                      </a:r>
                      <a:r>
                        <a:rPr lang="en-US" sz="1800" b="0" i="0" u="none" strike="noStrike" dirty="0">
                          <a:solidFill>
                            <a:srgbClr val="000000"/>
                          </a:solidFill>
                          <a:latin typeface="Times New Roman"/>
                        </a:rPr>
                        <a:t> et. al. 1980. Journal of Animal Science. 60:511.</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400" b="0" i="0" u="none" strike="noStrike" dirty="0">
                          <a:solidFill>
                            <a:srgbClr val="000000"/>
                          </a:solidFill>
                          <a:latin typeface="Calibri"/>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sp>
        <p:nvSpPr>
          <p:cNvPr id="3" name="Title 2"/>
          <p:cNvSpPr>
            <a:spLocks noGrp="1"/>
          </p:cNvSpPr>
          <p:nvPr>
            <p:ph type="title"/>
          </p:nvPr>
        </p:nvSpPr>
        <p:spPr/>
        <p:txBody>
          <a:bodyPr/>
          <a:lstStyle/>
          <a:p>
            <a:r>
              <a:rPr lang="en-US" dirty="0" smtClean="0"/>
              <a:t>Stage of Maturity</a:t>
            </a:r>
            <a:endParaRPr lang="en-US" dirty="0"/>
          </a:p>
        </p:txBody>
      </p:sp>
    </p:spTree>
    <p:extLst>
      <p:ext uri="{BB962C8B-B14F-4D97-AF65-F5344CB8AC3E}">
        <p14:creationId xmlns:p14="http://schemas.microsoft.com/office/powerpoint/2010/main" val="145288533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33400" y="304800"/>
            <a:ext cx="8204200" cy="1409700"/>
          </a:xfrm>
        </p:spPr>
        <p:txBody>
          <a:bodyPr/>
          <a:lstStyle/>
          <a:p>
            <a:pPr algn="ctr" eaLnBrk="1" hangingPunct="1"/>
            <a:r>
              <a:rPr lang="en-US" sz="3600" dirty="0" smtClean="0"/>
              <a:t>Effect of Stage of Harvest on Fescue Hay Quality and Animal Gain</a:t>
            </a:r>
          </a:p>
        </p:txBody>
      </p:sp>
      <p:graphicFrame>
        <p:nvGraphicFramePr>
          <p:cNvPr id="51252" name="Group 52"/>
          <p:cNvGraphicFramePr>
            <a:graphicFrameLocks noGrp="1"/>
          </p:cNvGraphicFramePr>
          <p:nvPr>
            <p:ph type="tbl" idx="1"/>
          </p:nvPr>
        </p:nvGraphicFramePr>
        <p:xfrm>
          <a:off x="304800" y="1714500"/>
          <a:ext cx="8534400" cy="3646492"/>
        </p:xfrm>
        <a:graphic>
          <a:graphicData uri="http://schemas.openxmlformats.org/drawingml/2006/table">
            <a:tbl>
              <a:tblPr/>
              <a:tblGrid>
                <a:gridCol w="1905000"/>
                <a:gridCol w="914400"/>
                <a:gridCol w="939800"/>
                <a:gridCol w="1016000"/>
                <a:gridCol w="1320800"/>
                <a:gridCol w="1320800"/>
                <a:gridCol w="1117600"/>
              </a:tblGrid>
              <a:tr h="104391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Stage of Harvest</a:t>
                      </a:r>
                    </a:p>
                  </a:txBody>
                  <a:tcPr marL="121920" marR="121920" marT="34277" marB="3427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DM Intake lb/day</a:t>
                      </a:r>
                    </a:p>
                  </a:txBody>
                  <a:tcPr marL="121920" marR="121920" marT="34277" marB="342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 Digestibility</a:t>
                      </a:r>
                    </a:p>
                  </a:txBody>
                  <a:tcPr marL="121920" marR="121920" marT="34277" marB="342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 Protein</a:t>
                      </a:r>
                    </a:p>
                  </a:txBody>
                  <a:tcPr marL="121920" marR="121920" marT="34277" marB="342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Lb of hay fed per lb of gain</a:t>
                      </a:r>
                    </a:p>
                  </a:txBody>
                  <a:tcPr marL="121920" marR="121920" marT="34277" marB="342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Lb of hay per acre 1</a:t>
                      </a:r>
                      <a:r>
                        <a:rPr kumimoji="0" lang="en-US" sz="2000" b="0" i="0" u="none" strike="noStrike" cap="none" normalizeH="0" baseline="30000" smtClean="0">
                          <a:ln>
                            <a:noFill/>
                          </a:ln>
                          <a:solidFill>
                            <a:schemeClr val="tx1"/>
                          </a:solidFill>
                          <a:effectLst/>
                          <a:latin typeface="Times New Roman" pitchFamily="18" charset="0"/>
                        </a:rPr>
                        <a:t>st</a:t>
                      </a:r>
                      <a:r>
                        <a:rPr kumimoji="0" lang="en-US" sz="2000" b="0" i="0" u="none" strike="noStrike" cap="none" normalizeH="0" baseline="0" smtClean="0">
                          <a:ln>
                            <a:noFill/>
                          </a:ln>
                          <a:solidFill>
                            <a:schemeClr val="tx1"/>
                          </a:solidFill>
                          <a:effectLst/>
                          <a:latin typeface="Times New Roman" pitchFamily="18" charset="0"/>
                        </a:rPr>
                        <a:t> cutting</a:t>
                      </a:r>
                    </a:p>
                  </a:txBody>
                  <a:tcPr marL="121920" marR="121920" marT="34277" marB="3427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ADG</a:t>
                      </a:r>
                    </a:p>
                  </a:txBody>
                  <a:tcPr marL="121920" marR="121920" marT="34277" marB="3427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089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Late boot to head, cut May 3</a:t>
                      </a:r>
                    </a:p>
                  </a:txBody>
                  <a:tcPr marL="121920" marR="121920" marT="34277" marB="3427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rPr>
                        <a:t>13.0</a:t>
                      </a:r>
                    </a:p>
                  </a:txBody>
                  <a:tcPr marL="121920" marR="121920" marT="34277" marB="3427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rPr>
                        <a:t>68</a:t>
                      </a:r>
                    </a:p>
                  </a:txBody>
                  <a:tcPr marL="121920" marR="121920" marT="34277" marB="3427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rPr>
                        <a:t>13.8</a:t>
                      </a:r>
                    </a:p>
                  </a:txBody>
                  <a:tcPr marL="121920" marR="121920" marT="34277" marB="3427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rPr>
                        <a:t>10.1</a:t>
                      </a:r>
                    </a:p>
                  </a:txBody>
                  <a:tcPr marL="121920" marR="121920" marT="34277" marB="3427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Times New Roman" pitchFamily="18" charset="0"/>
                        </a:rPr>
                        <a:t>1334</a:t>
                      </a:r>
                    </a:p>
                  </a:txBody>
                  <a:tcPr marL="121920" marR="121920" marT="34277" marB="3427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Times New Roman" pitchFamily="18" charset="0"/>
                        </a:rPr>
                        <a:t>1.39</a:t>
                      </a:r>
                    </a:p>
                  </a:txBody>
                  <a:tcPr marL="121920" marR="121920" marT="34277" marB="3427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06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Early bloom stage, May 14</a:t>
                      </a:r>
                    </a:p>
                  </a:txBody>
                  <a:tcPr marL="121920" marR="121920" marT="34277" marB="3427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rPr>
                        <a:t>11.7</a:t>
                      </a:r>
                    </a:p>
                  </a:txBody>
                  <a:tcPr marL="121920" marR="121920" marT="34277" marB="3427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Times New Roman" pitchFamily="18" charset="0"/>
                        </a:rPr>
                        <a:t>66</a:t>
                      </a:r>
                    </a:p>
                  </a:txBody>
                  <a:tcPr marL="121920" marR="121920" marT="34277" marB="3427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Times New Roman" pitchFamily="18" charset="0"/>
                        </a:rPr>
                        <a:t>10.2</a:t>
                      </a:r>
                    </a:p>
                  </a:txBody>
                  <a:tcPr marL="121920" marR="121920" marT="34277" marB="3427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rPr>
                        <a:t>13.5</a:t>
                      </a:r>
                    </a:p>
                  </a:txBody>
                  <a:tcPr marL="121920" marR="121920" marT="34277" marB="3427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rPr>
                        <a:t>1838</a:t>
                      </a:r>
                    </a:p>
                  </a:txBody>
                  <a:tcPr marL="121920" marR="121920" marT="34277" marB="3427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Times New Roman" pitchFamily="18" charset="0"/>
                        </a:rPr>
                        <a:t>0.97</a:t>
                      </a:r>
                    </a:p>
                  </a:txBody>
                  <a:tcPr marL="121920" marR="121920" marT="34277" marB="3427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829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rPr>
                        <a:t>Early milk stage – seed forming, May 25</a:t>
                      </a:r>
                    </a:p>
                  </a:txBody>
                  <a:tcPr marL="121920" marR="121920" marT="34277" marB="3427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rPr>
                        <a:t>8.6</a:t>
                      </a:r>
                    </a:p>
                  </a:txBody>
                  <a:tcPr marL="121920" marR="121920" marT="34277" marB="3427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rPr>
                        <a:t>56</a:t>
                      </a:r>
                    </a:p>
                  </a:txBody>
                  <a:tcPr marL="121920" marR="121920" marT="34277" marB="3427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rPr>
                        <a:t>7.6</a:t>
                      </a:r>
                    </a:p>
                  </a:txBody>
                  <a:tcPr marL="121920" marR="121920" marT="34277" marB="3427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rPr>
                        <a:t>22.5</a:t>
                      </a:r>
                    </a:p>
                  </a:txBody>
                  <a:tcPr marL="121920" marR="121920" marT="34277" marB="3427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rPr>
                        <a:t>2823</a:t>
                      </a:r>
                    </a:p>
                  </a:txBody>
                  <a:tcPr marL="121920" marR="121920" marT="34277" marB="3427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rPr>
                        <a:t>0.42</a:t>
                      </a:r>
                    </a:p>
                  </a:txBody>
                  <a:tcPr marL="121920" marR="121920" marT="34277" marB="3427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693" name="Text Box 45"/>
          <p:cNvSpPr txBox="1">
            <a:spLocks noChangeArrowheads="1"/>
          </p:cNvSpPr>
          <p:nvPr/>
        </p:nvSpPr>
        <p:spPr bwMode="auto">
          <a:xfrm>
            <a:off x="609600" y="5638800"/>
            <a:ext cx="8534400"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nSpc>
                <a:spcPct val="65000"/>
              </a:lnSpc>
              <a:spcBef>
                <a:spcPct val="50000"/>
              </a:spcBef>
              <a:buClr>
                <a:srgbClr val="000000"/>
              </a:buClr>
              <a:buSzPct val="90000"/>
              <a:buFont typeface="Monotype Sorts" pitchFamily="2" charset="2"/>
              <a:buNone/>
            </a:pPr>
            <a:r>
              <a:rPr lang="en-US" sz="1800"/>
              <a:t>Source: Mont Montgomery</a:t>
            </a:r>
          </a:p>
          <a:p>
            <a:pPr>
              <a:lnSpc>
                <a:spcPct val="65000"/>
              </a:lnSpc>
              <a:spcBef>
                <a:spcPct val="50000"/>
              </a:spcBef>
              <a:buClr>
                <a:srgbClr val="000000"/>
              </a:buClr>
              <a:buSzPct val="90000"/>
              <a:buFont typeface="Monotype Sorts" pitchFamily="2" charset="2"/>
              <a:buNone/>
            </a:pPr>
            <a:r>
              <a:rPr lang="en-US" sz="1800"/>
              <a:t>Univ. of TN</a:t>
            </a:r>
          </a:p>
          <a:p>
            <a:pPr>
              <a:lnSpc>
                <a:spcPct val="65000"/>
              </a:lnSpc>
              <a:spcBef>
                <a:spcPct val="50000"/>
              </a:spcBef>
              <a:buClr>
                <a:srgbClr val="000000"/>
              </a:buClr>
              <a:buSzPct val="90000"/>
              <a:buFont typeface="Monotype Sorts" pitchFamily="2" charset="2"/>
              <a:buNone/>
            </a:pPr>
            <a:r>
              <a:rPr lang="en-US" sz="1800"/>
              <a:t>500 lb Holstein Heifers</a:t>
            </a:r>
          </a:p>
        </p:txBody>
      </p:sp>
    </p:spTree>
    <p:extLst>
      <p:ext uri="{BB962C8B-B14F-4D97-AF65-F5344CB8AC3E}">
        <p14:creationId xmlns:p14="http://schemas.microsoft.com/office/powerpoint/2010/main" val="1123053330"/>
      </p:ext>
    </p:extLst>
  </p:cSld>
  <p:clrMapOvr>
    <a:masterClrMapping/>
  </p:clrMapOvr>
  <p:transition spd="med">
    <p:cut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76"/>
          <p:cNvSpPr txBox="1">
            <a:spLocks noChangeArrowheads="1"/>
          </p:cNvSpPr>
          <p:nvPr/>
        </p:nvSpPr>
        <p:spPr bwMode="auto">
          <a:xfrm>
            <a:off x="6570663" y="6445250"/>
            <a:ext cx="2497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a:buClr>
                <a:srgbClr val="000000"/>
              </a:buClr>
              <a:buSzPct val="90000"/>
              <a:buFont typeface="Monotype Sorts" pitchFamily="2" charset="2"/>
              <a:buNone/>
            </a:pPr>
            <a:r>
              <a:rPr lang="en-US" sz="1400">
                <a:cs typeface="Arial" charset="0"/>
              </a:rPr>
              <a:t>(Roberts et al, 2002)</a:t>
            </a:r>
          </a:p>
        </p:txBody>
      </p:sp>
      <p:sp>
        <p:nvSpPr>
          <p:cNvPr id="6" name="Rectangle 5"/>
          <p:cNvSpPr/>
          <p:nvPr/>
        </p:nvSpPr>
        <p:spPr bwMode="auto">
          <a:xfrm>
            <a:off x="381000" y="838200"/>
            <a:ext cx="8382000" cy="51816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2228" name="Picture 3" descr="ergotalkaloids"/>
          <p:cNvPicPr>
            <a:picLocks noChangeAspect="1" noChangeArrowheads="1"/>
          </p:cNvPicPr>
          <p:nvPr/>
        </p:nvPicPr>
        <p:blipFill>
          <a:blip r:embed="rId3">
            <a:extLst>
              <a:ext uri="{28A0092B-C50C-407E-A947-70E740481C1C}">
                <a14:useLocalDpi xmlns:a14="http://schemas.microsoft.com/office/drawing/2010/main" val="0"/>
              </a:ext>
            </a:extLst>
          </a:blip>
          <a:srcRect l="9677" t="15625" r="12097" b="21875"/>
          <a:stretch>
            <a:fillRect/>
          </a:stretch>
        </p:blipFill>
        <p:spPr bwMode="auto">
          <a:xfrm>
            <a:off x="609600" y="990600"/>
            <a:ext cx="7924800" cy="4902200"/>
          </a:xfrm>
          <a:prstGeom prst="rect">
            <a:avLst/>
          </a:prstGeom>
          <a:noFill/>
          <a:ln w="12700">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609600" y="3886200"/>
            <a:ext cx="533400" cy="1905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136157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
                                        <p:tgtEl>
                                          <p:spTgt spid="7"/>
                                        </p:tgtEl>
                                      </p:cBhvr>
                                    </p:animEffect>
                                    <p:anim calcmode="lin" valueType="num">
                                      <p:cBhvr>
                                        <p:cTn id="8" dur="400" fill="hold"/>
                                        <p:tgtEl>
                                          <p:spTgt spid="7"/>
                                        </p:tgtEl>
                                        <p:attrNameLst>
                                          <p:attrName>ppt_x</p:attrName>
                                        </p:attrNameLst>
                                      </p:cBhvr>
                                      <p:tavLst>
                                        <p:tav tm="0">
                                          <p:val>
                                            <p:strVal val="#ppt_x"/>
                                          </p:val>
                                        </p:tav>
                                        <p:tav tm="100000">
                                          <p:val>
                                            <p:strVal val="#ppt_x"/>
                                          </p:val>
                                        </p:tav>
                                      </p:tavLst>
                                    </p:anim>
                                    <p:anim calcmode="lin" valueType="num">
                                      <p:cBhvr>
                                        <p:cTn id="9" dur="400" fill="hold"/>
                                        <p:tgtEl>
                                          <p:spTgt spid="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Your goal is to harvest as much leaf area as possible</a:t>
            </a:r>
          </a:p>
          <a:p>
            <a:r>
              <a:rPr lang="en-US" dirty="0" smtClean="0"/>
              <a:t>Harvest legumes at 1/3 to 1/2 bloom</a:t>
            </a:r>
          </a:p>
          <a:p>
            <a:r>
              <a:rPr lang="en-US" dirty="0" smtClean="0"/>
              <a:t>Harvest grasses at the boot stage</a:t>
            </a:r>
            <a:endParaRPr lang="en-US" dirty="0"/>
          </a:p>
        </p:txBody>
      </p:sp>
      <p:sp>
        <p:nvSpPr>
          <p:cNvPr id="3" name="Title 2"/>
          <p:cNvSpPr>
            <a:spLocks noGrp="1"/>
          </p:cNvSpPr>
          <p:nvPr>
            <p:ph type="title"/>
          </p:nvPr>
        </p:nvSpPr>
        <p:spPr/>
        <p:txBody>
          <a:bodyPr/>
          <a:lstStyle/>
          <a:p>
            <a:r>
              <a:rPr lang="en-US" dirty="0"/>
              <a:t>Stage of Maturity</a:t>
            </a:r>
          </a:p>
        </p:txBody>
      </p:sp>
      <p:pic>
        <p:nvPicPr>
          <p:cNvPr id="210946" name="Picture 2" descr="http://losroblesdeblanco.com/images/klein_grass_fie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799" y="3429000"/>
            <a:ext cx="4343671" cy="32548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07733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2" name="Picture 2" descr="http://www.nixahardware.com/images/kentucky_31_tall_fesc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24000"/>
            <a:ext cx="5943600" cy="4457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03" name="Title 1"/>
          <p:cNvSpPr>
            <a:spLocks noGrp="1"/>
          </p:cNvSpPr>
          <p:nvPr>
            <p:ph type="title"/>
          </p:nvPr>
        </p:nvSpPr>
        <p:spPr/>
        <p:txBody>
          <a:bodyPr/>
          <a:lstStyle/>
          <a:p>
            <a:r>
              <a:rPr lang="en-US" smtClean="0"/>
              <a:t>Mature Enough to Combine!</a:t>
            </a:r>
          </a:p>
        </p:txBody>
      </p:sp>
      <p:sp>
        <p:nvSpPr>
          <p:cNvPr id="48131" name="Content Placeholder 2"/>
          <p:cNvSpPr>
            <a:spLocks noGrp="1"/>
          </p:cNvSpPr>
          <p:nvPr>
            <p:ph idx="1"/>
          </p:nvPr>
        </p:nvSpPr>
        <p:spPr>
          <a:xfrm>
            <a:off x="5638800" y="5562600"/>
            <a:ext cx="1905000" cy="304800"/>
          </a:xfrm>
        </p:spPr>
        <p:txBody>
          <a:bodyPr/>
          <a:lstStyle/>
          <a:p>
            <a:pPr>
              <a:buFontTx/>
              <a:buNone/>
              <a:defRPr/>
            </a:pPr>
            <a:r>
              <a:rPr lang="en-US" sz="1050" b="1" dirty="0" smtClean="0"/>
              <a:t>Nixa Hardware Photo</a:t>
            </a:r>
          </a:p>
        </p:txBody>
      </p:sp>
    </p:spTree>
    <p:extLst>
      <p:ext uri="{BB962C8B-B14F-4D97-AF65-F5344CB8AC3E}">
        <p14:creationId xmlns:p14="http://schemas.microsoft.com/office/powerpoint/2010/main" val="2326917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381000"/>
            <a:ext cx="7772400" cy="1143000"/>
          </a:xfrm>
        </p:spPr>
        <p:txBody>
          <a:bodyPr/>
          <a:lstStyle/>
          <a:p>
            <a:r>
              <a:rPr lang="en-US" smtClean="0"/>
              <a:t>Testing Hay</a:t>
            </a:r>
          </a:p>
        </p:txBody>
      </p:sp>
      <p:sp>
        <p:nvSpPr>
          <p:cNvPr id="58371" name="Rectangle 3"/>
          <p:cNvSpPr>
            <a:spLocks noGrp="1" noChangeArrowheads="1"/>
          </p:cNvSpPr>
          <p:nvPr>
            <p:ph type="body" idx="1"/>
          </p:nvPr>
        </p:nvSpPr>
        <p:spPr>
          <a:xfrm>
            <a:off x="685800" y="1447800"/>
            <a:ext cx="7772400" cy="4838700"/>
          </a:xfrm>
        </p:spPr>
        <p:txBody>
          <a:bodyPr/>
          <a:lstStyle/>
          <a:p>
            <a:r>
              <a:rPr lang="en-US" sz="2800" dirty="0" smtClean="0"/>
              <a:t>No grab samples</a:t>
            </a:r>
          </a:p>
          <a:p>
            <a:r>
              <a:rPr lang="en-US" sz="2800" dirty="0" smtClean="0"/>
              <a:t>Use core sampler </a:t>
            </a:r>
          </a:p>
          <a:p>
            <a:r>
              <a:rPr lang="en-US" sz="2800" dirty="0" smtClean="0"/>
              <a:t>Small and Large Square Bales</a:t>
            </a:r>
          </a:p>
          <a:p>
            <a:pPr lvl="1"/>
            <a:r>
              <a:rPr lang="en-US" sz="2600" dirty="0" smtClean="0"/>
              <a:t>&gt;10 bales from the end</a:t>
            </a:r>
          </a:p>
          <a:p>
            <a:r>
              <a:rPr lang="en-US" sz="2800" dirty="0" smtClean="0"/>
              <a:t>Large Round Bales</a:t>
            </a:r>
          </a:p>
          <a:p>
            <a:pPr lvl="1"/>
            <a:r>
              <a:rPr lang="en-US" sz="2600" dirty="0" smtClean="0"/>
              <a:t>5-10 bales from side of roll</a:t>
            </a:r>
          </a:p>
          <a:p>
            <a:r>
              <a:rPr lang="en-US" sz="2800" dirty="0" smtClean="0"/>
              <a:t>Place 1 </a:t>
            </a:r>
            <a:r>
              <a:rPr lang="en-US" sz="2800" dirty="0" err="1" smtClean="0"/>
              <a:t>qt</a:t>
            </a:r>
            <a:r>
              <a:rPr lang="en-US" sz="2800" dirty="0" smtClean="0"/>
              <a:t> in plastic bag</a:t>
            </a:r>
          </a:p>
          <a:p>
            <a:r>
              <a:rPr lang="en-US" sz="2800" dirty="0" smtClean="0"/>
              <a:t>Send to a lab certified by the National Hay Testing Assn.</a:t>
            </a:r>
          </a:p>
        </p:txBody>
      </p:sp>
      <p:pic>
        <p:nvPicPr>
          <p:cNvPr id="58372" name="Picture 2" descr="http://www.noble.org/ag/forage/sampling/hay2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750" y="1847850"/>
            <a:ext cx="2686050" cy="2266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562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207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29" y="-76200"/>
            <a:ext cx="9241777" cy="6930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6429" y="304800"/>
            <a:ext cx="9241777" cy="1200329"/>
          </a:xfrm>
          <a:prstGeom prst="rect">
            <a:avLst/>
          </a:prstGeom>
          <a:noFill/>
        </p:spPr>
        <p:txBody>
          <a:bodyPr wrap="square" lIns="91440" tIns="45720" rIns="91440" bIns="45720">
            <a:spAutoFit/>
            <a:scene3d>
              <a:camera prst="obliqueTopLeft"/>
              <a:lightRig rig="threePt" dir="t"/>
            </a:scene3d>
          </a:bodyPr>
          <a:lstStyle/>
          <a:p>
            <a:pPr algn="ctr"/>
            <a:r>
              <a:rPr lang="en-US" sz="7200" b="1" cap="none" spc="0" dirty="0" smtClean="0">
                <a:ln w="1905"/>
                <a:solidFill>
                  <a:schemeClr val="accent6">
                    <a:lumMod val="50000"/>
                  </a:schemeClr>
                </a:solidFill>
                <a:effectLst>
                  <a:glow rad="228600">
                    <a:schemeClr val="accent2">
                      <a:satMod val="175000"/>
                      <a:alpha val="40000"/>
                    </a:schemeClr>
                  </a:glow>
                  <a:innerShdw blurRad="69850" dist="43180" dir="5400000">
                    <a:srgbClr val="000000">
                      <a:alpha val="65000"/>
                    </a:srgbClr>
                  </a:innerShdw>
                </a:effectLst>
              </a:rPr>
              <a:t>Quality</a:t>
            </a:r>
            <a:endParaRPr lang="en-US" sz="7200" b="1" cap="none" spc="0" dirty="0">
              <a:ln w="1905"/>
              <a:solidFill>
                <a:schemeClr val="accent6">
                  <a:lumMod val="50000"/>
                </a:schemeClr>
              </a:solidFill>
              <a:effectLst>
                <a:glow rad="228600">
                  <a:schemeClr val="accent2">
                    <a:satMod val="175000"/>
                    <a:alpha val="40000"/>
                  </a:schemeClr>
                </a:glow>
                <a:innerShdw blurRad="69850" dist="43180" dir="5400000">
                  <a:srgbClr val="000000">
                    <a:alpha val="65000"/>
                  </a:srgbClr>
                </a:innerShdw>
              </a:effectLst>
            </a:endParaRPr>
          </a:p>
        </p:txBody>
      </p:sp>
      <p:sp>
        <p:nvSpPr>
          <p:cNvPr id="6" name="Rectangle 5"/>
          <p:cNvSpPr/>
          <p:nvPr/>
        </p:nvSpPr>
        <p:spPr>
          <a:xfrm>
            <a:off x="-73459" y="2057400"/>
            <a:ext cx="9241777" cy="1631216"/>
          </a:xfrm>
          <a:prstGeom prst="rect">
            <a:avLst/>
          </a:prstGeom>
          <a:noFill/>
        </p:spPr>
        <p:txBody>
          <a:bodyPr wrap="square" lIns="91440" tIns="45720" rIns="91440" bIns="45720">
            <a:spAutoFit/>
            <a:scene3d>
              <a:camera prst="obliqueTopLeft"/>
              <a:lightRig rig="threePt" dir="t"/>
            </a:scene3d>
          </a:bodyPr>
          <a:lstStyle/>
          <a:p>
            <a:pPr algn="ctr"/>
            <a:r>
              <a:rPr lang="en-US" sz="10000" b="1" cap="none" spc="0" dirty="0" smtClean="0">
                <a:ln w="1905"/>
                <a:solidFill>
                  <a:schemeClr val="accent6">
                    <a:lumMod val="75000"/>
                  </a:schemeClr>
                </a:solidFill>
                <a:effectLst>
                  <a:glow rad="228600">
                    <a:schemeClr val="accent3">
                      <a:satMod val="175000"/>
                      <a:alpha val="40000"/>
                    </a:schemeClr>
                  </a:glow>
                  <a:innerShdw blurRad="69850" dist="43180" dir="5400000">
                    <a:srgbClr val="000000">
                      <a:alpha val="65000"/>
                    </a:srgbClr>
                  </a:innerShdw>
                </a:effectLst>
              </a:rPr>
              <a:t>Quality</a:t>
            </a:r>
            <a:endParaRPr lang="en-US" sz="10000" b="1" cap="none" spc="0" dirty="0">
              <a:ln w="1905"/>
              <a:solidFill>
                <a:schemeClr val="accent6">
                  <a:lumMod val="75000"/>
                </a:schemeClr>
              </a:solidFill>
              <a:effectLst>
                <a:glow rad="228600">
                  <a:schemeClr val="accent3">
                    <a:satMod val="175000"/>
                    <a:alpha val="40000"/>
                  </a:schemeClr>
                </a:glow>
                <a:innerShdw blurRad="69850" dist="43180" dir="5400000">
                  <a:srgbClr val="000000">
                    <a:alpha val="65000"/>
                  </a:srgbClr>
                </a:innerShdw>
              </a:effectLst>
            </a:endParaRPr>
          </a:p>
        </p:txBody>
      </p:sp>
      <p:sp>
        <p:nvSpPr>
          <p:cNvPr id="7" name="Rectangle 6"/>
          <p:cNvSpPr/>
          <p:nvPr/>
        </p:nvSpPr>
        <p:spPr>
          <a:xfrm>
            <a:off x="-86429" y="4267200"/>
            <a:ext cx="9241777" cy="2246769"/>
          </a:xfrm>
          <a:prstGeom prst="rect">
            <a:avLst/>
          </a:prstGeom>
          <a:noFill/>
        </p:spPr>
        <p:txBody>
          <a:bodyPr wrap="square" lIns="91440" tIns="45720" rIns="91440" bIns="45720">
            <a:spAutoFit/>
            <a:scene3d>
              <a:camera prst="obliqueTopLeft"/>
              <a:lightRig rig="threePt" dir="t"/>
            </a:scene3d>
          </a:bodyPr>
          <a:lstStyle/>
          <a:p>
            <a:pPr algn="ctr"/>
            <a:r>
              <a:rPr lang="en-US" sz="14000" b="1" cap="none" spc="0" dirty="0" smtClean="0">
                <a:ln w="1905"/>
                <a:solidFill>
                  <a:srgbClr val="FF0000"/>
                </a:solidFill>
                <a:effectLst>
                  <a:glow rad="228600">
                    <a:schemeClr val="accent6">
                      <a:satMod val="175000"/>
                      <a:alpha val="40000"/>
                    </a:schemeClr>
                  </a:glow>
                  <a:innerShdw blurRad="69850" dist="43180" dir="5400000">
                    <a:srgbClr val="000000">
                      <a:alpha val="65000"/>
                    </a:srgbClr>
                  </a:innerShdw>
                </a:effectLst>
              </a:rPr>
              <a:t>Quality</a:t>
            </a:r>
            <a:endParaRPr lang="en-US" sz="14000" b="1" cap="none" spc="0" dirty="0">
              <a:ln w="1905"/>
              <a:solidFill>
                <a:srgbClr val="FF0000"/>
              </a:solidFill>
              <a:effectLst>
                <a:glow rad="228600">
                  <a:schemeClr val="accent6">
                    <a:satMod val="175000"/>
                    <a:alpha val="40000"/>
                  </a:schemeClr>
                </a:glow>
                <a:innerShdw blurRad="69850" dist="43180" dir="5400000">
                  <a:srgbClr val="000000">
                    <a:alpha val="65000"/>
                  </a:srgbClr>
                </a:innerShdw>
              </a:effectLst>
            </a:endParaRPr>
          </a:p>
        </p:txBody>
      </p:sp>
    </p:spTree>
    <p:extLst>
      <p:ext uri="{BB962C8B-B14F-4D97-AF65-F5344CB8AC3E}">
        <p14:creationId xmlns:p14="http://schemas.microsoft.com/office/powerpoint/2010/main" val="877370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81000" y="838200"/>
            <a:ext cx="8382000" cy="51816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251" name="Picture 1" descr="PreservationSpringYear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71600"/>
            <a:ext cx="7702550"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76"/>
          <p:cNvSpPr txBox="1">
            <a:spLocks noChangeArrowheads="1"/>
          </p:cNvSpPr>
          <p:nvPr/>
        </p:nvSpPr>
        <p:spPr bwMode="auto">
          <a:xfrm>
            <a:off x="6570663" y="6445250"/>
            <a:ext cx="2497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a:buClr>
                <a:srgbClr val="000000"/>
              </a:buClr>
              <a:buSzPct val="90000"/>
              <a:buFont typeface="Monotype Sorts" pitchFamily="2" charset="2"/>
              <a:buNone/>
            </a:pPr>
            <a:r>
              <a:rPr lang="en-US" sz="1600">
                <a:cs typeface="Arial" charset="0"/>
              </a:rPr>
              <a:t>(Roberts et al., </a:t>
            </a:r>
            <a:r>
              <a:rPr lang="en-US" sz="1600" i="1">
                <a:cs typeface="Arial" charset="0"/>
              </a:rPr>
              <a:t>in prep</a:t>
            </a:r>
            <a:r>
              <a:rPr lang="en-US" sz="1600">
                <a:cs typeface="Arial" charset="0"/>
              </a:rPr>
              <a:t>)</a:t>
            </a:r>
          </a:p>
        </p:txBody>
      </p:sp>
      <p:sp>
        <p:nvSpPr>
          <p:cNvPr id="53253" name="Text Box 76"/>
          <p:cNvSpPr txBox="1">
            <a:spLocks noChangeArrowheads="1"/>
          </p:cNvSpPr>
          <p:nvPr/>
        </p:nvSpPr>
        <p:spPr bwMode="auto">
          <a:xfrm>
            <a:off x="6875463" y="1676400"/>
            <a:ext cx="820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a:buClr>
                <a:srgbClr val="000000"/>
              </a:buClr>
              <a:buSzPct val="90000"/>
              <a:buFont typeface="Monotype Sorts" pitchFamily="2" charset="2"/>
              <a:buNone/>
            </a:pPr>
            <a:r>
              <a:rPr lang="en-US" sz="2000" b="1">
                <a:cs typeface="Arial" charset="0"/>
              </a:rPr>
              <a:t>2004</a:t>
            </a:r>
          </a:p>
        </p:txBody>
      </p:sp>
      <p:sp>
        <p:nvSpPr>
          <p:cNvPr id="7" name="Rectangle 6"/>
          <p:cNvSpPr/>
          <p:nvPr/>
        </p:nvSpPr>
        <p:spPr>
          <a:xfrm>
            <a:off x="511175" y="2573338"/>
            <a:ext cx="533400" cy="15414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917626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
                                        <p:tgtEl>
                                          <p:spTgt spid="7"/>
                                        </p:tgtEl>
                                      </p:cBhvr>
                                    </p:animEffect>
                                    <p:anim calcmode="lin" valueType="num">
                                      <p:cBhvr>
                                        <p:cTn id="8" dur="400" fill="hold"/>
                                        <p:tgtEl>
                                          <p:spTgt spid="7"/>
                                        </p:tgtEl>
                                        <p:attrNameLst>
                                          <p:attrName>ppt_x</p:attrName>
                                        </p:attrNameLst>
                                      </p:cBhvr>
                                      <p:tavLst>
                                        <p:tav tm="0">
                                          <p:val>
                                            <p:strVal val="#ppt_x"/>
                                          </p:val>
                                        </p:tav>
                                        <p:tav tm="100000">
                                          <p:val>
                                            <p:strVal val="#ppt_x"/>
                                          </p:val>
                                        </p:tav>
                                      </p:tavLst>
                                    </p:anim>
                                    <p:anim calcmode="lin" valueType="num">
                                      <p:cBhvr>
                                        <p:cTn id="9" dur="400" fill="hold"/>
                                        <p:tgtEl>
                                          <p:spTgt spid="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ainstrmSess">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130000" t="-95000" r="40000" b="21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64B2C8F-C7CE-4FA1-B28D-E59C84E1531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BrainstrmSess</Template>
  <TotalTime>0</TotalTime>
  <Words>2863</Words>
  <Application>Microsoft Office PowerPoint</Application>
  <PresentationFormat>On-screen Show (4:3)</PresentationFormat>
  <Paragraphs>828</Paragraphs>
  <Slides>83</Slides>
  <Notes>27</Notes>
  <HiddenSlides>29</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83</vt:i4>
      </vt:variant>
    </vt:vector>
  </HeadingPairs>
  <TitlesOfParts>
    <vt:vector size="86" baseType="lpstr">
      <vt:lpstr>BrainstrmSess</vt:lpstr>
      <vt:lpstr>Chart</vt:lpstr>
      <vt:lpstr>Microsoft Excel Chart</vt:lpstr>
      <vt:lpstr>Forage Selection and Quality</vt:lpstr>
      <vt:lpstr>Outline</vt:lpstr>
      <vt:lpstr>What Can I Grow?</vt:lpstr>
      <vt:lpstr>Cool Season Grasses</vt:lpstr>
      <vt:lpstr>Endophyte Infected Tall Fescue</vt:lpstr>
      <vt:lpstr>PowerPoint Presentation</vt:lpstr>
      <vt:lpstr>Ergovaline Content of Hay</vt:lpstr>
      <vt:lpstr>PowerPoint Presentation</vt:lpstr>
      <vt:lpstr>PowerPoint Presentation</vt:lpstr>
      <vt:lpstr>PowerPoint Presentation</vt:lpstr>
      <vt:lpstr>PowerPoint Presentation</vt:lpstr>
      <vt:lpstr>Consider Non-Toxic Fescue</vt:lpstr>
      <vt:lpstr>Non-Toxic Endophyte-Infected Fescue</vt:lpstr>
      <vt:lpstr>Tall Fescue</vt:lpstr>
      <vt:lpstr>Problems with Toxic Endophyte Infected Tall Fescue</vt:lpstr>
      <vt:lpstr>Novel Endophyte-Infected Fescue</vt:lpstr>
      <vt:lpstr>Novel Endophyte-Infected Fescue</vt:lpstr>
      <vt:lpstr>Orchardgrass</vt:lpstr>
      <vt:lpstr>Smooth Bromegrass</vt:lpstr>
      <vt:lpstr>Matua </vt:lpstr>
      <vt:lpstr>Kentucky Bluegrass</vt:lpstr>
      <vt:lpstr>Perennial Ryegrass</vt:lpstr>
      <vt:lpstr>Timothy</vt:lpstr>
      <vt:lpstr>Cool-season Grass with Legumes</vt:lpstr>
      <vt:lpstr>Alfalfa or Alfalfa/Grass</vt:lpstr>
      <vt:lpstr>Benefits to Including Legumes</vt:lpstr>
      <vt:lpstr>Steer Gains (ADG) on Fescue With and Without Clover in the Stand</vt:lpstr>
      <vt:lpstr>Overseeding Legumes</vt:lpstr>
      <vt:lpstr>Red Clover</vt:lpstr>
      <vt:lpstr>White (Ladino) Clover</vt:lpstr>
      <vt:lpstr>Annual Lespedeza</vt:lpstr>
      <vt:lpstr>Alfalfa</vt:lpstr>
      <vt:lpstr>Perennial Warm-Season Grasses</vt:lpstr>
      <vt:lpstr>Bermudagrass</vt:lpstr>
      <vt:lpstr>Caucasian (Old World) Bluestem</vt:lpstr>
      <vt:lpstr>Annual Warm-Season Grasses</vt:lpstr>
      <vt:lpstr>Teff</vt:lpstr>
      <vt:lpstr>Crabgrass</vt:lpstr>
      <vt:lpstr>Native Warm-Season Grasses</vt:lpstr>
      <vt:lpstr>Switchgrass</vt:lpstr>
      <vt:lpstr>Big Bluestem</vt:lpstr>
      <vt:lpstr>Indiangrass</vt:lpstr>
      <vt:lpstr>Eastern Gamagrass</vt:lpstr>
      <vt:lpstr>Milk Production from Bermudagrass vs. CSG Pasture in Summer</vt:lpstr>
      <vt:lpstr>How Do I Grow High Quality Hay?</vt:lpstr>
      <vt:lpstr>50% May Never Make It Through a Cow</vt:lpstr>
      <vt:lpstr>Hay Quality Factors</vt:lpstr>
      <vt:lpstr>Forage Species</vt:lpstr>
      <vt:lpstr>Curing and Handling Conditions</vt:lpstr>
      <vt:lpstr>Missouri’s Hay Dilemma</vt:lpstr>
      <vt:lpstr>Springfield Precipitation Records</vt:lpstr>
      <vt:lpstr>Springfield Precipitation Record - Inches</vt:lpstr>
      <vt:lpstr>Second Cutting Alfalfa-Grass Farmer Survey</vt:lpstr>
      <vt:lpstr>Strategies for Missouri’s Hay Dilemma</vt:lpstr>
      <vt:lpstr>Curing and Handling Conditions</vt:lpstr>
      <vt:lpstr>Strategies for Missouri’s Hay Dilemma</vt:lpstr>
      <vt:lpstr>Baleage</vt:lpstr>
      <vt:lpstr>Strategies for Missouri’s Hay Dilemma</vt:lpstr>
      <vt:lpstr>April Harvest</vt:lpstr>
      <vt:lpstr>Strategies for Missouri’s Hay Dilemma</vt:lpstr>
      <vt:lpstr>Late Grazing of Hay Fields</vt:lpstr>
      <vt:lpstr>Strategies for Missouri’s Hay Dilemma</vt:lpstr>
      <vt:lpstr>Springfield Precipitation Records</vt:lpstr>
      <vt:lpstr>Hay Production Alternatives</vt:lpstr>
      <vt:lpstr>Curing and Handling Conditions</vt:lpstr>
      <vt:lpstr>Curing and Handling Conditions</vt:lpstr>
      <vt:lpstr>Time of Day for Cutting</vt:lpstr>
      <vt:lpstr>Time of Day for Cutting</vt:lpstr>
      <vt:lpstr>Stage of Maturity</vt:lpstr>
      <vt:lpstr>Stage of Maturity</vt:lpstr>
      <vt:lpstr>Stage of Maturity</vt:lpstr>
      <vt:lpstr>PowerPoint Presentation</vt:lpstr>
      <vt:lpstr>Stage of Maturity</vt:lpstr>
      <vt:lpstr>Stage of Maturity</vt:lpstr>
      <vt:lpstr>Stage of Maturity</vt:lpstr>
      <vt:lpstr>Stage of Maturity</vt:lpstr>
      <vt:lpstr>Stage of Maturity</vt:lpstr>
      <vt:lpstr>Stage of Maturity</vt:lpstr>
      <vt:lpstr>Effect of Stage of Harvest on Fescue Hay Quality and Animal Gain</vt:lpstr>
      <vt:lpstr>Stage of Maturity</vt:lpstr>
      <vt:lpstr>Mature Enough to Combine!</vt:lpstr>
      <vt:lpstr>Testing Hay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2010-11-05T16:53:18Z</dcterms:created>
  <dcterms:modified xsi:type="dcterms:W3CDTF">2014-03-27T16:19:53Z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TC101671239990</vt:lpwstr>
  </property>
</Properties>
</file>